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5" r:id="rId2"/>
    <p:sldId id="277" r:id="rId3"/>
    <p:sldId id="278" r:id="rId4"/>
    <p:sldId id="279" r:id="rId5"/>
    <p:sldId id="288" r:id="rId6"/>
    <p:sldId id="282" r:id="rId7"/>
    <p:sldId id="290" r:id="rId8"/>
    <p:sldId id="283" r:id="rId9"/>
    <p:sldId id="284" r:id="rId10"/>
    <p:sldId id="276" r:id="rId11"/>
    <p:sldId id="258" r:id="rId12"/>
    <p:sldId id="271" r:id="rId13"/>
    <p:sldId id="291" r:id="rId14"/>
    <p:sldId id="275" r:id="rId15"/>
    <p:sldId id="272" r:id="rId16"/>
    <p:sldId id="294" r:id="rId17"/>
    <p:sldId id="285" r:id="rId18"/>
    <p:sldId id="292" r:id="rId19"/>
    <p:sldId id="293" r:id="rId20"/>
    <p:sldId id="274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torEDGE:Documents:Georgica%20Pond:SC%20W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Suffolk County Wastewater 2015</a:t>
            </a:r>
          </a:p>
          <a:p>
            <a:pPr>
              <a:defRPr/>
            </a:pPr>
            <a:r>
              <a:rPr lang="en-US"/>
              <a:t>(~ 3500 kg/d of N to Marshes)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SCWA</c:v>
          </c:tx>
          <c:invertIfNegative val="0"/>
          <c:cat>
            <c:strRef>
              <c:f>Sheet1!$A$5:$A$7</c:f>
              <c:strCache>
                <c:ptCount val="3"/>
                <c:pt idx="0">
                  <c:v>Flow</c:v>
                </c:pt>
                <c:pt idx="1">
                  <c:v>SW Marsh</c:v>
                </c:pt>
                <c:pt idx="2">
                  <c:v>GW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31.39</c:v>
                </c:pt>
                <c:pt idx="1">
                  <c:v>25.85</c:v>
                </c:pt>
                <c:pt idx="2">
                  <c:v>5.54</c:v>
                </c:pt>
              </c:numCache>
            </c:numRef>
          </c:val>
        </c:ser>
        <c:ser>
          <c:idx val="1"/>
          <c:order val="1"/>
          <c:tx>
            <c:v>Fed Town Village</c:v>
          </c:tx>
          <c:invertIfNegative val="0"/>
          <c:cat>
            <c:strRef>
              <c:f>Sheet1!$A$5:$A$7</c:f>
              <c:strCache>
                <c:ptCount val="3"/>
                <c:pt idx="0">
                  <c:v>Flow</c:v>
                </c:pt>
                <c:pt idx="1">
                  <c:v>SW Marsh</c:v>
                </c:pt>
                <c:pt idx="2">
                  <c:v>GW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7.1</c:v>
                </c:pt>
                <c:pt idx="1">
                  <c:v>6.4</c:v>
                </c:pt>
                <c:pt idx="2">
                  <c:v>0.7</c:v>
                </c:pt>
              </c:numCache>
            </c:numRef>
          </c:val>
        </c:ser>
        <c:ser>
          <c:idx val="2"/>
          <c:order val="2"/>
          <c:tx>
            <c:v>Private</c:v>
          </c:tx>
          <c:spPr>
            <a:solidFill>
              <a:srgbClr val="FF0000"/>
            </a:solidFill>
          </c:spPr>
          <c:invertIfNegative val="0"/>
          <c:cat>
            <c:strRef>
              <c:f>Sheet1!$A$5:$A$7</c:f>
              <c:strCache>
                <c:ptCount val="3"/>
                <c:pt idx="0">
                  <c:v>Flow</c:v>
                </c:pt>
                <c:pt idx="1">
                  <c:v>SW Marsh</c:v>
                </c:pt>
                <c:pt idx="2">
                  <c:v>GW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0.05</c:v>
                </c:pt>
                <c:pt idx="2">
                  <c:v>8.15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516512"/>
        <c:axId val="279516904"/>
      </c:barChart>
      <c:catAx>
        <c:axId val="279516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79516904"/>
        <c:crosses val="autoZero"/>
        <c:auto val="1"/>
        <c:lblAlgn val="ctr"/>
        <c:lblOffset val="100"/>
        <c:noMultiLvlLbl val="0"/>
      </c:catAx>
      <c:valAx>
        <c:axId val="279516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MGD</a:t>
                </a:r>
              </a:p>
            </c:rich>
          </c:tx>
          <c:layout>
            <c:manualLayout>
              <c:xMode val="edge"/>
              <c:yMode val="edge"/>
              <c:x val="2.2215639810426499E-2"/>
              <c:y val="0.415891211007160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795165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979C1-C066-400F-831B-14C1731AFC60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F2DA-3516-496C-BDA8-47517B36C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4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Gobler</a:t>
            </a:r>
            <a:r>
              <a:rPr lang="en-US" dirty="0" smtClean="0"/>
              <a:t> has</a:t>
            </a:r>
            <a:r>
              <a:rPr lang="en-US" baseline="0" dirty="0" smtClean="0"/>
              <a:t> laid the ground work for what needs to be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8F2DA-3516-496C-BDA8-47517B36C5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7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Private is permitted not actual flow and is therefore overstated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8F2DA-3516-496C-BDA8-47517B36C5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good</a:t>
            </a:r>
            <a:r>
              <a:rPr lang="en-US" baseline="0" dirty="0" smtClean="0"/>
              <a:t> idea in 1950 when the population was 264000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8F2DA-3516-496C-BDA8-47517B36C5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3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FA01A-0785-4842-B0B3-2FA6CA2484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8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E265B-E36D-4B9D-B3D7-F418DAE1E2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8639C-3EBE-4F38-906F-D239A1D040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68A4D-323A-4CEC-BBA6-6179AD9720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9574-83FE-4952-B415-3F58E391B0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9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8E680-50E8-4E9B-89E5-43CECB0A4C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5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6496-C5BE-4232-A740-64C6F4787B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5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2A37C-9C3E-44B6-B113-C9457DF2D5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5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7F1F6-0525-4623-84F6-4C305C631A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4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E9A75-A28E-4026-AA12-422B71FA64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2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7ACE9-BE2B-4A90-924D-DF2B5ACEE0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0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6EA2A-278F-4A8F-9435-6D9B26C2FB52}" type="slidenum">
              <a:rPr lang="en-US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9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Conference</a:t>
            </a:r>
            <a:br>
              <a:rPr lang="en-US" sz="2800" dirty="0" smtClean="0"/>
            </a:br>
            <a:r>
              <a:rPr lang="en-US" sz="2800" dirty="0" smtClean="0"/>
              <a:t>A 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SCIENCE – we now know what needs to be done.</a:t>
            </a:r>
          </a:p>
          <a:p>
            <a:pPr lvl="1"/>
            <a:r>
              <a:rPr lang="en-US" dirty="0" smtClean="0"/>
              <a:t>ENGINEERING- tomorrow we will hear a menu of options of existing, permitted technologies known to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sz="3600" dirty="0" smtClean="0"/>
              <a:t>Rising Sea Levels </a:t>
            </a:r>
          </a:p>
          <a:p>
            <a:r>
              <a:rPr lang="en-US" sz="3600" dirty="0" smtClean="0"/>
              <a:t>Storm Surges</a:t>
            </a:r>
          </a:p>
          <a:p>
            <a:r>
              <a:rPr lang="en-US" sz="3600" dirty="0" smtClean="0"/>
              <a:t>Increasing storm intensities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2400"/>
            <a:ext cx="4038600" cy="2271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9624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ntauk MSL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" b="1969"/>
          <a:stretch>
            <a:fillRect/>
          </a:stretch>
        </p:blipFill>
        <p:spPr>
          <a:xfrm>
            <a:off x="152400" y="381000"/>
            <a:ext cx="8636000" cy="5334000"/>
          </a:xfrm>
        </p:spPr>
      </p:pic>
    </p:spTree>
    <p:extLst>
      <p:ext uri="{BB962C8B-B14F-4D97-AF65-F5344CB8AC3E}">
        <p14:creationId xmlns:p14="http://schemas.microsoft.com/office/powerpoint/2010/main" val="1871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rm Sur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 smtClean="0"/>
              <a:t>Next Task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696200" cy="4267200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emerging action plan for remediating Georgica Pond will be presented as a case study </a:t>
            </a:r>
            <a:r>
              <a:rPr lang="en-US" sz="2800" dirty="0" smtClean="0"/>
              <a:t>to ignite </a:t>
            </a:r>
            <a:r>
              <a:rPr lang="en-US" sz="2800" dirty="0"/>
              <a:t>a broader discussion on holistic approaches to water body remediation. We also hope </a:t>
            </a:r>
            <a:r>
              <a:rPr lang="en-US" sz="2800" dirty="0" smtClean="0"/>
              <a:t>to draw </a:t>
            </a:r>
            <a:r>
              <a:rPr lang="en-US" sz="2800" dirty="0"/>
              <a:t>linkages between thought leaders from top institutions, generating new ideas, approaches</a:t>
            </a:r>
            <a:r>
              <a:rPr lang="en-US" sz="2800" dirty="0" smtClean="0"/>
              <a:t>, and </a:t>
            </a:r>
            <a:r>
              <a:rPr lang="en-US" sz="2800" dirty="0"/>
              <a:t>partnerships that will advance the practice of water body remediation beyond Long Island.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z="3200" dirty="0" smtClean="0"/>
              <a:t>DEMONSTRATION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r>
              <a:rPr lang="en-US" dirty="0" smtClean="0"/>
              <a:t>Design, Permit, Build and Operate</a:t>
            </a:r>
          </a:p>
          <a:p>
            <a:pPr lvl="1"/>
            <a:r>
              <a:rPr lang="en-US" dirty="0"/>
              <a:t>A system capable of Pond remediation.</a:t>
            </a:r>
          </a:p>
          <a:p>
            <a:pPr lvl="1"/>
            <a:r>
              <a:rPr lang="en-US" dirty="0"/>
              <a:t>A system capable of treating wastewater that is contaminating ground water.</a:t>
            </a:r>
          </a:p>
          <a:p>
            <a:pPr lvl="1"/>
            <a:r>
              <a:rPr lang="en-US" dirty="0"/>
              <a:t>A System capable of treating surface run-off</a:t>
            </a:r>
          </a:p>
          <a:p>
            <a:r>
              <a:rPr lang="en-US" dirty="0" smtClean="0"/>
              <a:t>Visitor Center/Interpretative Site</a:t>
            </a:r>
          </a:p>
          <a:p>
            <a:pPr lvl="1"/>
            <a:r>
              <a:rPr lang="en-US" dirty="0" smtClean="0"/>
              <a:t>Classroom, videos/incorporation of </a:t>
            </a:r>
            <a:r>
              <a:rPr lang="en-US" dirty="0" err="1" smtClean="0"/>
              <a:t>Gobler’s</a:t>
            </a:r>
            <a:r>
              <a:rPr lang="en-US" dirty="0" smtClean="0"/>
              <a:t> work; Student interns</a:t>
            </a:r>
          </a:p>
          <a:p>
            <a:pPr lvl="1"/>
            <a:r>
              <a:rPr lang="en-US" dirty="0" smtClean="0"/>
              <a:t>On-going testing and research; habitat restoration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6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702"/>
            <a:ext cx="4191000" cy="2795755"/>
          </a:xfrm>
          <a:prstGeom prst="rect">
            <a:avLst/>
          </a:prstGeom>
        </p:spPr>
      </p:pic>
      <p:pic>
        <p:nvPicPr>
          <p:cNvPr id="5" name="Picture 4" descr="Lagun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2101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9400" y="2819400"/>
            <a:ext cx="21336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Suffolk County Marine Education Center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5638800"/>
            <a:ext cx="251460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Somerset County NJ Environmental Education Center</a:t>
            </a:r>
            <a:endParaRPr lang="en-US" dirty="0"/>
          </a:p>
        </p:txBody>
      </p:sp>
      <p:pic>
        <p:nvPicPr>
          <p:cNvPr id="9" name="Picture 8" descr="Chesapeake Ba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5257800" cy="1425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6019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Audubon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7772400" cy="5867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“The definition of insanity is doing the same thing over and over again and expecting different results” A. Einstein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first rule of </a:t>
            </a:r>
            <a:r>
              <a:rPr lang="en-US" sz="2400" dirty="0" smtClean="0"/>
              <a:t>change: </a:t>
            </a:r>
            <a:r>
              <a:rPr lang="en-US" sz="2400" dirty="0"/>
              <a:t>“get as many people as possible who are committed and are in accord with the general principle which </a:t>
            </a:r>
            <a:r>
              <a:rPr lang="en-US" sz="2400" dirty="0" smtClean="0"/>
              <a:t>in </a:t>
            </a:r>
            <a:r>
              <a:rPr lang="en-US" sz="2400" dirty="0"/>
              <a:t>this case is clean </a:t>
            </a:r>
            <a:r>
              <a:rPr lang="en-US" sz="2400" dirty="0" smtClean="0"/>
              <a:t>water”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“The world, unfortunately rarely matches our hopes an consistently refuses to behave in a reasonable manner” S. Gould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“Change is more often a rapid transition between stable states than a continuous transformation of slow and steady rates” S Gould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47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219200"/>
          </a:xfrm>
        </p:spPr>
        <p:txBody>
          <a:bodyPr/>
          <a:lstStyle/>
          <a:p>
            <a:r>
              <a:rPr lang="en-US" sz="3600" dirty="0" smtClean="0"/>
              <a:t>Implementation </a:t>
            </a:r>
            <a:br>
              <a:rPr lang="en-US" sz="3600" dirty="0" smtClean="0"/>
            </a:br>
            <a:r>
              <a:rPr lang="en-US" sz="1800" dirty="0" smtClean="0"/>
              <a:t>(in the larger community of Long Island)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dirty="0" smtClean="0"/>
              <a:t>Agents of Change – Social scientists, media experts,  artists, community leaders, politicians.</a:t>
            </a:r>
          </a:p>
          <a:p>
            <a:pPr lvl="1"/>
            <a:r>
              <a:rPr lang="en-US" dirty="0" smtClean="0"/>
              <a:t>requisite diversity, facilitation of initial conditions; free flow of information information =DNA; homeostasis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homeorhesis</a:t>
            </a:r>
            <a:r>
              <a:rPr lang="en-US" dirty="0" smtClean="0"/>
              <a:t> </a:t>
            </a:r>
            <a:r>
              <a:rPr lang="en-US" sz="2000" dirty="0" err="1" smtClean="0"/>
              <a:t>rf</a:t>
            </a:r>
            <a:r>
              <a:rPr lang="en-US" sz="2000" dirty="0" smtClean="0"/>
              <a:t> Wheatley</a:t>
            </a:r>
            <a:r>
              <a:rPr lang="en-US" dirty="0" smtClean="0"/>
              <a:t>; </a:t>
            </a:r>
          </a:p>
          <a:p>
            <a:pPr lvl="1"/>
            <a:r>
              <a:rPr lang="en-US" dirty="0" smtClean="0"/>
              <a:t>Dancing with Systems </a:t>
            </a:r>
            <a:r>
              <a:rPr lang="en-US" sz="2000" dirty="0" err="1" smtClean="0"/>
              <a:t>rf</a:t>
            </a:r>
            <a:r>
              <a:rPr lang="en-US" sz="2000" dirty="0" smtClean="0"/>
              <a:t> </a:t>
            </a:r>
            <a:r>
              <a:rPr lang="en-US" sz="2000" dirty="0" err="1" smtClean="0"/>
              <a:t>Donella</a:t>
            </a:r>
            <a:r>
              <a:rPr lang="en-US" sz="2000" dirty="0" smtClean="0"/>
              <a:t> Meadows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Agents of Change</a:t>
            </a:r>
            <a:br>
              <a:rPr lang="en-US" sz="3600" dirty="0" smtClean="0"/>
            </a:br>
            <a:r>
              <a:rPr lang="en-US" sz="3600" dirty="0" smtClean="0"/>
              <a:t> -</a:t>
            </a:r>
            <a:r>
              <a:rPr lang="en-US" sz="3600" dirty="0" err="1" smtClean="0"/>
              <a:t>con’t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Catalytic innovators</a:t>
            </a:r>
          </a:p>
          <a:p>
            <a:r>
              <a:rPr lang="en-US" dirty="0" smtClean="0"/>
              <a:t>Film - BBC Planet Earth; Blue Planet</a:t>
            </a:r>
          </a:p>
          <a:p>
            <a:r>
              <a:rPr lang="en-US" dirty="0" smtClean="0"/>
              <a:t>Technology, Social Institutions, Population,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Opportunities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362200"/>
            <a:ext cx="731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Clean Water Act was passed in 1972. Why are we still arguing over what is clean water?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2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533400"/>
            <a:ext cx="59182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7772400" cy="5943600"/>
          </a:xfrm>
        </p:spPr>
        <p:txBody>
          <a:bodyPr/>
          <a:lstStyle/>
          <a:p>
            <a:r>
              <a:rPr lang="en-US" dirty="0"/>
              <a:t>Regulatory compliance and </a:t>
            </a:r>
            <a:r>
              <a:rPr lang="en-US" dirty="0" smtClean="0"/>
              <a:t>complications</a:t>
            </a:r>
          </a:p>
          <a:p>
            <a:pPr marL="400050" lvl="2" indent="0">
              <a:buNone/>
            </a:pPr>
            <a:r>
              <a:rPr lang="en-US" dirty="0" smtClean="0"/>
              <a:t>Complex, time consuming; prescriptive, multiple agencies, expense of retaining qualified reviewers.</a:t>
            </a:r>
          </a:p>
          <a:p>
            <a:pPr marL="400050" lvl="2" indent="0">
              <a:buNone/>
            </a:pPr>
            <a:r>
              <a:rPr lang="en-US" sz="1800" dirty="0" smtClean="0"/>
              <a:t>NYS </a:t>
            </a:r>
            <a:r>
              <a:rPr lang="en-US" sz="1800" dirty="0"/>
              <a:t>DEC -269 </a:t>
            </a:r>
            <a:r>
              <a:rPr lang="en-US" sz="1800" dirty="0" err="1"/>
              <a:t>pgs</a:t>
            </a:r>
            <a:r>
              <a:rPr lang="en-US" sz="1800" dirty="0"/>
              <a:t> of prescriptive </a:t>
            </a:r>
            <a:r>
              <a:rPr lang="en-US" sz="1800" dirty="0" err="1"/>
              <a:t>regs</a:t>
            </a:r>
            <a:r>
              <a:rPr lang="en-US" sz="1800" dirty="0"/>
              <a:t>; out of date </a:t>
            </a:r>
            <a:r>
              <a:rPr lang="en-US" sz="1800" dirty="0" smtClean="0"/>
              <a:t> because of improved flow; restrictive – if applied to computers we would be using vacuum tubes and rotary dial phones.</a:t>
            </a:r>
          </a:p>
          <a:p>
            <a:pPr marL="400050" lvl="2" indent="0">
              <a:buNone/>
            </a:pPr>
            <a:r>
              <a:rPr lang="en-US" sz="1800" dirty="0"/>
              <a:t>Suffolk County – 54 </a:t>
            </a:r>
            <a:r>
              <a:rPr lang="en-US" sz="1800" dirty="0" err="1"/>
              <a:t>pgs</a:t>
            </a:r>
            <a:r>
              <a:rPr lang="en-US" sz="1800" dirty="0"/>
              <a:t> “shall conform to standards herein approved”</a:t>
            </a:r>
          </a:p>
          <a:p>
            <a:r>
              <a:rPr lang="en-US" dirty="0" smtClean="0"/>
              <a:t>Significant Public </a:t>
            </a:r>
            <a:r>
              <a:rPr lang="en-US" dirty="0"/>
              <a:t>resistance to regulation &amp; </a:t>
            </a:r>
            <a:r>
              <a:rPr lang="en-US" dirty="0" smtClean="0"/>
              <a:t>costs!</a:t>
            </a:r>
            <a:endParaRPr lang="en-US" dirty="0"/>
          </a:p>
          <a:p>
            <a:r>
              <a:rPr lang="en-US" dirty="0" smtClean="0"/>
              <a:t>Some Alternatives</a:t>
            </a:r>
          </a:p>
          <a:p>
            <a:pPr marL="457200" lvl="1" indent="0">
              <a:buNone/>
            </a:pPr>
            <a:r>
              <a:rPr lang="en-US" dirty="0" smtClean="0"/>
              <a:t>Prescriptive </a:t>
            </a:r>
            <a:r>
              <a:rPr lang="en-US" dirty="0" err="1" smtClean="0"/>
              <a:t>vs</a:t>
            </a:r>
            <a:r>
              <a:rPr lang="en-US" dirty="0" smtClean="0"/>
              <a:t> performance based regulations</a:t>
            </a:r>
          </a:p>
          <a:p>
            <a:pPr marL="457200" lvl="1" indent="0">
              <a:buNone/>
            </a:pPr>
            <a:r>
              <a:rPr lang="en-US" dirty="0" smtClean="0"/>
              <a:t>Eco-Districts – water, wastewater, energy, heating, cooling, habitat all under “one roof”.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7924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WQ Standards – what, who and how</a:t>
            </a:r>
          </a:p>
          <a:p>
            <a:pPr lvl="1"/>
            <a:r>
              <a:rPr lang="en-US" sz="3200" dirty="0" smtClean="0"/>
              <a:t>Examples:</a:t>
            </a:r>
          </a:p>
          <a:p>
            <a:pPr lvl="1"/>
            <a:r>
              <a:rPr lang="en-US" sz="2400" dirty="0" smtClean="0"/>
              <a:t>Drinking water: Hex Cr is 100 </a:t>
            </a:r>
            <a:r>
              <a:rPr lang="en-US" sz="2400" dirty="0" err="1" smtClean="0"/>
              <a:t>ug</a:t>
            </a:r>
            <a:r>
              <a:rPr lang="en-US" sz="2400" dirty="0" smtClean="0"/>
              <a:t>/L in NY, .02 </a:t>
            </a:r>
            <a:r>
              <a:rPr lang="en-US" sz="2400" dirty="0" err="1" smtClean="0"/>
              <a:t>ug</a:t>
            </a:r>
            <a:r>
              <a:rPr lang="en-US" sz="2400" dirty="0" smtClean="0"/>
              <a:t>/L in CA</a:t>
            </a:r>
          </a:p>
          <a:p>
            <a:pPr lvl="1"/>
            <a:r>
              <a:rPr lang="en-US" sz="2400" dirty="0" smtClean="0"/>
              <a:t>Estuarine Discharge – South Coast CA</a:t>
            </a:r>
          </a:p>
          <a:p>
            <a:r>
              <a:rPr lang="en-US" dirty="0" smtClean="0"/>
              <a:t>	Total </a:t>
            </a:r>
            <a:r>
              <a:rPr lang="en-US" dirty="0"/>
              <a:t>Phosphorus	0.05	mg/l	Stream	</a:t>
            </a:r>
          </a:p>
          <a:p>
            <a:r>
              <a:rPr lang="en-US" dirty="0" smtClean="0"/>
              <a:t>	Total </a:t>
            </a:r>
            <a:r>
              <a:rPr lang="en-US" dirty="0"/>
              <a:t>Phosphorus	0.025	mg/l	Standing body of water	</a:t>
            </a:r>
          </a:p>
          <a:p>
            <a:r>
              <a:rPr lang="en-US" dirty="0" smtClean="0"/>
              <a:t>	Nitrogen</a:t>
            </a:r>
            <a:r>
              <a:rPr lang="en-US" dirty="0"/>
              <a:t>	N:P = 10:1	 	 	</a:t>
            </a:r>
          </a:p>
          <a:p>
            <a:r>
              <a:rPr lang="en-US" dirty="0" smtClean="0"/>
              <a:t>	Ammonia</a:t>
            </a:r>
            <a:r>
              <a:rPr lang="en-US" dirty="0"/>
              <a:t>, Un-ionized	0.025	mg/L		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</a:t>
            </a:r>
            <a:r>
              <a:rPr lang="en-US" sz="3200" dirty="0"/>
              <a:t>role of Finance and </a:t>
            </a:r>
            <a:r>
              <a:rPr lang="en-US" sz="3200" dirty="0" smtClean="0"/>
              <a:t>Commerce</a:t>
            </a:r>
          </a:p>
          <a:p>
            <a:r>
              <a:rPr lang="en-US" sz="3200" dirty="0" smtClean="0"/>
              <a:t>	SRF, Bonds, Eco-District, iPhone 	equivalent? (10 -12% ROI typical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Ethical and Legal issues; do we have a right to pollute?</a:t>
            </a:r>
          </a:p>
        </p:txBody>
      </p:sp>
    </p:spTree>
    <p:extLst>
      <p:ext uri="{BB962C8B-B14F-4D97-AF65-F5344CB8AC3E}">
        <p14:creationId xmlns:p14="http://schemas.microsoft.com/office/powerpoint/2010/main" val="10584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State and Federal Superfund sites</a:t>
            </a:r>
            <a:b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243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data.newsday.com</a:t>
            </a:r>
            <a:r>
              <a:rPr lang="en-US" dirty="0"/>
              <a:t>/long-island/data/water/superfund/</a:t>
            </a:r>
          </a:p>
        </p:txBody>
      </p:sp>
    </p:spTree>
    <p:extLst>
      <p:ext uri="{BB962C8B-B14F-4D97-AF65-F5344CB8AC3E}">
        <p14:creationId xmlns:p14="http://schemas.microsoft.com/office/powerpoint/2010/main" val="42811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oundwater pollu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b="835"/>
          <a:stretch>
            <a:fillRect/>
          </a:stretch>
        </p:blipFill>
        <p:spPr>
          <a:xfrm>
            <a:off x="304801" y="515258"/>
            <a:ext cx="8852646" cy="5733142"/>
          </a:xfrm>
        </p:spPr>
      </p:pic>
    </p:spTree>
    <p:extLst>
      <p:ext uri="{BB962C8B-B14F-4D97-AF65-F5344CB8AC3E}">
        <p14:creationId xmlns:p14="http://schemas.microsoft.com/office/powerpoint/2010/main" val="26893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45166"/>
              </p:ext>
            </p:extLst>
          </p:nvPr>
        </p:nvGraphicFramePr>
        <p:xfrm>
          <a:off x="284480" y="513080"/>
          <a:ext cx="8575040" cy="58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58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ter Impairment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r="12165"/>
          <a:stretch>
            <a:fillRect/>
          </a:stretch>
        </p:blipFill>
        <p:spPr>
          <a:xfrm>
            <a:off x="304800" y="152400"/>
            <a:ext cx="8497824" cy="6248400"/>
          </a:xfrm>
        </p:spPr>
      </p:pic>
    </p:spTree>
    <p:extLst>
      <p:ext uri="{BB962C8B-B14F-4D97-AF65-F5344CB8AC3E}">
        <p14:creationId xmlns:p14="http://schemas.microsoft.com/office/powerpoint/2010/main" val="30104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ready for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"Stasis is the norm for complex systems; change, when provoked at all, is usually rapid and episodic".</a:t>
            </a:r>
          </a:p>
          <a:p>
            <a:pPr lvl="1"/>
            <a:r>
              <a:rPr lang="en-US" dirty="0"/>
              <a:t>Stephen Jay Gould</a:t>
            </a:r>
          </a:p>
        </p:txBody>
      </p:sp>
    </p:spTree>
    <p:extLst>
      <p:ext uri="{BB962C8B-B14F-4D97-AF65-F5344CB8AC3E}">
        <p14:creationId xmlns:p14="http://schemas.microsoft.com/office/powerpoint/2010/main" val="19440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ydrogeologic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" b="6315"/>
          <a:stretch>
            <a:fillRect/>
          </a:stretch>
        </p:blipFill>
        <p:spPr>
          <a:xfrm>
            <a:off x="304800" y="685800"/>
            <a:ext cx="8458200" cy="5226424"/>
          </a:xfrm>
        </p:spPr>
      </p:pic>
    </p:spTree>
    <p:extLst>
      <p:ext uri="{BB962C8B-B14F-4D97-AF65-F5344CB8AC3E}">
        <p14:creationId xmlns:p14="http://schemas.microsoft.com/office/powerpoint/2010/main" val="38997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ontaminants 2016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4818"/>
          <a:stretch>
            <a:fillRect/>
          </a:stretch>
        </p:blipFill>
        <p:spPr>
          <a:xfrm>
            <a:off x="609600" y="533400"/>
            <a:ext cx="8001000" cy="5562600"/>
          </a:xfrm>
        </p:spPr>
      </p:pic>
    </p:spTree>
    <p:extLst>
      <p:ext uri="{BB962C8B-B14F-4D97-AF65-F5344CB8AC3E}">
        <p14:creationId xmlns:p14="http://schemas.microsoft.com/office/powerpoint/2010/main" val="33274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VC">
      <a:majorFont>
        <a:latin typeface="Univers 57 Condense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572</Words>
  <Application>Microsoft Office PowerPoint</Application>
  <PresentationFormat>On-screen Show (4:3)</PresentationFormat>
  <Paragraphs>72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Univers 57 Condensed</vt:lpstr>
      <vt:lpstr>Default Design</vt:lpstr>
      <vt:lpstr>The Conference A summary</vt:lpstr>
      <vt:lpstr>PowerPoint Presentation</vt:lpstr>
      <vt:lpstr> State and Federal Superfund sites </vt:lpstr>
      <vt:lpstr>PowerPoint Presentation</vt:lpstr>
      <vt:lpstr>PowerPoint Presentation</vt:lpstr>
      <vt:lpstr>PowerPoint Presentation</vt:lpstr>
      <vt:lpstr>Are we ready for Change?</vt:lpstr>
      <vt:lpstr>PowerPoint Presentation</vt:lpstr>
      <vt:lpstr>PowerPoint Presentation</vt:lpstr>
      <vt:lpstr>Climate Change</vt:lpstr>
      <vt:lpstr>PowerPoint Presentation</vt:lpstr>
      <vt:lpstr>PowerPoint Presentation</vt:lpstr>
      <vt:lpstr>Next Task ?</vt:lpstr>
      <vt:lpstr>DEMONSTRATION</vt:lpstr>
      <vt:lpstr>PowerPoint Presentation</vt:lpstr>
      <vt:lpstr>PowerPoint Presentation</vt:lpstr>
      <vt:lpstr>Implementation  (in the larger community of Long Island)</vt:lpstr>
      <vt:lpstr> Agents of Change  -con’t </vt:lpstr>
      <vt:lpstr>Challenges &amp; Opportunities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Michael</dc:creator>
  <cp:lastModifiedBy>Brock, Marissa</cp:lastModifiedBy>
  <cp:revision>90</cp:revision>
  <dcterms:created xsi:type="dcterms:W3CDTF">2011-01-10T12:57:55Z</dcterms:created>
  <dcterms:modified xsi:type="dcterms:W3CDTF">2017-03-07T22:27:26Z</dcterms:modified>
</cp:coreProperties>
</file>