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61" r:id="rId2"/>
    <p:sldId id="263" r:id="rId3"/>
    <p:sldId id="257" r:id="rId4"/>
    <p:sldId id="268" r:id="rId5"/>
    <p:sldId id="269" r:id="rId6"/>
    <p:sldId id="270" r:id="rId7"/>
    <p:sldId id="262" r:id="rId8"/>
    <p:sldId id="266" r:id="rId9"/>
  </p:sldIdLst>
  <p:sldSz cx="9144000" cy="5143500" type="screen16x9"/>
  <p:notesSz cx="6985000" cy="92837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5234"/>
    <a:srgbClr val="646569"/>
    <a:srgbClr val="002D73"/>
    <a:srgbClr val="1F3261"/>
    <a:srgbClr val="007681"/>
    <a:srgbClr val="458993"/>
    <a:srgbClr val="6A86B8"/>
    <a:srgbClr val="F7A800"/>
    <a:srgbClr val="FFD100"/>
    <a:srgbClr val="8A8A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3" autoAdjust="0"/>
    <p:restoredTop sz="83333" autoAdjust="0"/>
  </p:normalViewPr>
  <p:slideViewPr>
    <p:cSldViewPr snapToGrid="0">
      <p:cViewPr>
        <p:scale>
          <a:sx n="76" d="100"/>
          <a:sy n="76" d="100"/>
        </p:scale>
        <p:origin x="-96" y="-39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NY Lobster Landings</a:t>
            </a:r>
          </a:p>
        </c:rich>
      </c:tx>
      <c:layout/>
      <c:overlay val="0"/>
    </c:title>
    <c:autoTitleDeleted val="0"/>
    <c:plotArea>
      <c:layout>
        <c:manualLayout>
          <c:layoutTarget val="inner"/>
          <c:xMode val="edge"/>
          <c:yMode val="edge"/>
          <c:x val="0.21397462817147891"/>
          <c:y val="0.19480351414406533"/>
          <c:w val="0.60273140857393126"/>
          <c:h val="0.5193507582385537"/>
        </c:manualLayout>
      </c:layout>
      <c:lineChart>
        <c:grouping val="standard"/>
        <c:varyColors val="0"/>
        <c:ser>
          <c:idx val="0"/>
          <c:order val="0"/>
          <c:tx>
            <c:strRef>
              <c:f>Area!$AM$6</c:f>
              <c:strCache>
                <c:ptCount val="1"/>
                <c:pt idx="0">
                  <c:v>LCMA 6</c:v>
                </c:pt>
              </c:strCache>
            </c:strRef>
          </c:tx>
          <c:marker>
            <c:symbol val="none"/>
          </c:marker>
          <c:cat>
            <c:numRef>
              <c:f>Area!$A$7:$A$41</c:f>
              <c:numCache>
                <c:formatCode>General</c:formatCode>
                <c:ptCount val="35"/>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numCache>
            </c:numRef>
          </c:cat>
          <c:val>
            <c:numRef>
              <c:f>Area!$AM$7:$AM$41</c:f>
              <c:numCache>
                <c:formatCode>#,##0</c:formatCode>
                <c:ptCount val="35"/>
                <c:pt idx="0">
                  <c:v>412248</c:v>
                </c:pt>
                <c:pt idx="1">
                  <c:v>478390</c:v>
                </c:pt>
                <c:pt idx="2">
                  <c:v>771332</c:v>
                </c:pt>
                <c:pt idx="3">
                  <c:v>903600</c:v>
                </c:pt>
                <c:pt idx="4">
                  <c:v>891389</c:v>
                </c:pt>
                <c:pt idx="5">
                  <c:v>1108583</c:v>
                </c:pt>
                <c:pt idx="6">
                  <c:v>849864</c:v>
                </c:pt>
                <c:pt idx="7">
                  <c:v>1347619</c:v>
                </c:pt>
                <c:pt idx="8">
                  <c:v>1828460</c:v>
                </c:pt>
                <c:pt idx="9">
                  <c:v>1888795</c:v>
                </c:pt>
                <c:pt idx="10">
                  <c:v>1932940</c:v>
                </c:pt>
                <c:pt idx="11">
                  <c:v>2018036</c:v>
                </c:pt>
                <c:pt idx="12">
                  <c:v>2024181</c:v>
                </c:pt>
                <c:pt idx="13">
                  <c:v>3628985</c:v>
                </c:pt>
                <c:pt idx="14">
                  <c:v>6030851</c:v>
                </c:pt>
                <c:pt idx="15">
                  <c:v>8833665</c:v>
                </c:pt>
                <c:pt idx="16">
                  <c:v>8243152</c:v>
                </c:pt>
                <c:pt idx="17">
                  <c:v>6914672</c:v>
                </c:pt>
                <c:pt idx="18">
                  <c:v>5786555</c:v>
                </c:pt>
                <c:pt idx="19">
                  <c:v>2463368</c:v>
                </c:pt>
                <c:pt idx="20">
                  <c:v>1734796</c:v>
                </c:pt>
                <c:pt idx="21">
                  <c:v>1194685</c:v>
                </c:pt>
                <c:pt idx="22">
                  <c:v>754167</c:v>
                </c:pt>
                <c:pt idx="23">
                  <c:v>878085</c:v>
                </c:pt>
                <c:pt idx="24">
                  <c:v>938948</c:v>
                </c:pt>
                <c:pt idx="25">
                  <c:v>1035717</c:v>
                </c:pt>
                <c:pt idx="26">
                  <c:v>752293.46929505432</c:v>
                </c:pt>
                <c:pt idx="27">
                  <c:v>511216</c:v>
                </c:pt>
                <c:pt idx="28">
                  <c:v>474624</c:v>
                </c:pt>
                <c:pt idx="29">
                  <c:v>548035</c:v>
                </c:pt>
                <c:pt idx="30">
                  <c:v>109699</c:v>
                </c:pt>
                <c:pt idx="31">
                  <c:v>55388.490366880374</c:v>
                </c:pt>
                <c:pt idx="32">
                  <c:v>19435.655357958414</c:v>
                </c:pt>
                <c:pt idx="33">
                  <c:v>17437.95877743914</c:v>
                </c:pt>
                <c:pt idx="34">
                  <c:v>29991.491001315782</c:v>
                </c:pt>
              </c:numCache>
            </c:numRef>
          </c:val>
          <c:smooth val="0"/>
        </c:ser>
        <c:dLbls>
          <c:showLegendKey val="0"/>
          <c:showVal val="0"/>
          <c:showCatName val="0"/>
          <c:showSerName val="0"/>
          <c:showPercent val="0"/>
          <c:showBubbleSize val="0"/>
        </c:dLbls>
        <c:marker val="1"/>
        <c:smooth val="0"/>
        <c:axId val="40646656"/>
        <c:axId val="37468352"/>
      </c:lineChart>
      <c:lineChart>
        <c:grouping val="standard"/>
        <c:varyColors val="0"/>
        <c:ser>
          <c:idx val="1"/>
          <c:order val="1"/>
          <c:tx>
            <c:strRef>
              <c:f>Area!$AK$6</c:f>
              <c:strCache>
                <c:ptCount val="1"/>
                <c:pt idx="0">
                  <c:v>LCMA 4</c:v>
                </c:pt>
              </c:strCache>
            </c:strRef>
          </c:tx>
          <c:marker>
            <c:symbol val="none"/>
          </c:marker>
          <c:cat>
            <c:strRef>
              <c:f>Area!$B$7:$B$41</c:f>
              <c:strCache>
                <c:ptCount val="35"/>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strCache>
            </c:strRef>
          </c:cat>
          <c:val>
            <c:numRef>
              <c:f>Area!$AK$7:$AK$41</c:f>
              <c:numCache>
                <c:formatCode>#,##0</c:formatCode>
                <c:ptCount val="35"/>
                <c:pt idx="0">
                  <c:v>52352</c:v>
                </c:pt>
                <c:pt idx="1">
                  <c:v>64749</c:v>
                </c:pt>
                <c:pt idx="2">
                  <c:v>57482.2</c:v>
                </c:pt>
                <c:pt idx="3">
                  <c:v>100323</c:v>
                </c:pt>
                <c:pt idx="4">
                  <c:v>79733.200000000012</c:v>
                </c:pt>
                <c:pt idx="5">
                  <c:v>89133.400000000009</c:v>
                </c:pt>
                <c:pt idx="6">
                  <c:v>96537.200000000012</c:v>
                </c:pt>
                <c:pt idx="7">
                  <c:v>131000.40000000001</c:v>
                </c:pt>
                <c:pt idx="8">
                  <c:v>175593.8</c:v>
                </c:pt>
                <c:pt idx="9">
                  <c:v>221119.6</c:v>
                </c:pt>
                <c:pt idx="10">
                  <c:v>384342</c:v>
                </c:pt>
                <c:pt idx="11">
                  <c:v>235430</c:v>
                </c:pt>
                <c:pt idx="12">
                  <c:v>547070</c:v>
                </c:pt>
                <c:pt idx="13">
                  <c:v>65965.200000000012</c:v>
                </c:pt>
                <c:pt idx="14">
                  <c:v>402834.2</c:v>
                </c:pt>
                <c:pt idx="15">
                  <c:v>481517</c:v>
                </c:pt>
                <c:pt idx="16">
                  <c:v>534201.19999999995</c:v>
                </c:pt>
                <c:pt idx="17">
                  <c:v>816161.8</c:v>
                </c:pt>
                <c:pt idx="18">
                  <c:v>554470.80000000005</c:v>
                </c:pt>
                <c:pt idx="19">
                  <c:v>346281.4</c:v>
                </c:pt>
                <c:pt idx="20">
                  <c:v>258225.40000000002</c:v>
                </c:pt>
                <c:pt idx="21">
                  <c:v>194173.80000000002</c:v>
                </c:pt>
                <c:pt idx="22">
                  <c:v>147827.6</c:v>
                </c:pt>
                <c:pt idx="23">
                  <c:v>102732</c:v>
                </c:pt>
                <c:pt idx="24">
                  <c:v>89772.4</c:v>
                </c:pt>
                <c:pt idx="25">
                  <c:v>94250</c:v>
                </c:pt>
                <c:pt idx="26">
                  <c:v>44935.870327349745</c:v>
                </c:pt>
                <c:pt idx="27">
                  <c:v>66822</c:v>
                </c:pt>
                <c:pt idx="28">
                  <c:v>80659.399999999994</c:v>
                </c:pt>
                <c:pt idx="29">
                  <c:v>81427.200000000012</c:v>
                </c:pt>
                <c:pt idx="30">
                  <c:v>69722.8</c:v>
                </c:pt>
                <c:pt idx="31">
                  <c:v>62402.84499743802</c:v>
                </c:pt>
                <c:pt idx="32">
                  <c:v>74004.23089064032</c:v>
                </c:pt>
                <c:pt idx="33">
                  <c:v>52380.430560726338</c:v>
                </c:pt>
                <c:pt idx="34">
                  <c:v>65490.936540127659</c:v>
                </c:pt>
              </c:numCache>
            </c:numRef>
          </c:val>
          <c:smooth val="0"/>
        </c:ser>
        <c:dLbls>
          <c:showLegendKey val="0"/>
          <c:showVal val="0"/>
          <c:showCatName val="0"/>
          <c:showSerName val="0"/>
          <c:showPercent val="0"/>
          <c:showBubbleSize val="0"/>
        </c:dLbls>
        <c:marker val="1"/>
        <c:smooth val="0"/>
        <c:axId val="40648192"/>
        <c:axId val="37468928"/>
      </c:lineChart>
      <c:catAx>
        <c:axId val="40646656"/>
        <c:scaling>
          <c:orientation val="minMax"/>
        </c:scaling>
        <c:delete val="0"/>
        <c:axPos val="b"/>
        <c:numFmt formatCode="General" sourceLinked="0"/>
        <c:majorTickMark val="out"/>
        <c:minorTickMark val="none"/>
        <c:tickLblPos val="nextTo"/>
        <c:txPr>
          <a:bodyPr rot="-5340000"/>
          <a:lstStyle/>
          <a:p>
            <a:pPr>
              <a:defRPr/>
            </a:pPr>
            <a:endParaRPr lang="en-US"/>
          </a:p>
        </c:txPr>
        <c:crossAx val="37468352"/>
        <c:crosses val="autoZero"/>
        <c:auto val="1"/>
        <c:lblAlgn val="ctr"/>
        <c:lblOffset val="100"/>
        <c:noMultiLvlLbl val="0"/>
      </c:catAx>
      <c:valAx>
        <c:axId val="37468352"/>
        <c:scaling>
          <c:orientation val="minMax"/>
        </c:scaling>
        <c:delete val="0"/>
        <c:axPos val="l"/>
        <c:majorGridlines/>
        <c:title>
          <c:tx>
            <c:rich>
              <a:bodyPr rot="-5400000" vert="horz"/>
              <a:lstStyle/>
              <a:p>
                <a:pPr>
                  <a:defRPr/>
                </a:pPr>
                <a:r>
                  <a:rPr lang="en-US"/>
                  <a:t>Area 6  Landings (lbs)</a:t>
                </a:r>
              </a:p>
            </c:rich>
          </c:tx>
          <c:layout/>
          <c:overlay val="0"/>
        </c:title>
        <c:numFmt formatCode="#,##0" sourceLinked="1"/>
        <c:majorTickMark val="out"/>
        <c:minorTickMark val="none"/>
        <c:tickLblPos val="nextTo"/>
        <c:crossAx val="40646656"/>
        <c:crosses val="autoZero"/>
        <c:crossBetween val="between"/>
      </c:valAx>
      <c:valAx>
        <c:axId val="37468928"/>
        <c:scaling>
          <c:orientation val="minMax"/>
        </c:scaling>
        <c:delete val="0"/>
        <c:axPos val="r"/>
        <c:title>
          <c:tx>
            <c:rich>
              <a:bodyPr rot="-5400000" vert="horz"/>
              <a:lstStyle/>
              <a:p>
                <a:pPr>
                  <a:defRPr/>
                </a:pPr>
                <a:r>
                  <a:rPr lang="en-US"/>
                  <a:t>Area 4 Landings (lbs)</a:t>
                </a:r>
              </a:p>
            </c:rich>
          </c:tx>
          <c:layout/>
          <c:overlay val="0"/>
        </c:title>
        <c:numFmt formatCode="#,##0" sourceLinked="1"/>
        <c:majorTickMark val="out"/>
        <c:minorTickMark val="none"/>
        <c:tickLblPos val="nextTo"/>
        <c:crossAx val="40648192"/>
        <c:crosses val="max"/>
        <c:crossBetween val="between"/>
      </c:valAx>
      <c:catAx>
        <c:axId val="40648192"/>
        <c:scaling>
          <c:orientation val="minMax"/>
        </c:scaling>
        <c:delete val="1"/>
        <c:axPos val="b"/>
        <c:numFmt formatCode="General" sourceLinked="1"/>
        <c:majorTickMark val="out"/>
        <c:minorTickMark val="none"/>
        <c:tickLblPos val="none"/>
        <c:crossAx val="37468928"/>
        <c:crosses val="autoZero"/>
        <c:auto val="1"/>
        <c:lblAlgn val="ctr"/>
        <c:lblOffset val="100"/>
        <c:noMultiLvlLbl val="0"/>
      </c:catAx>
    </c:plotArea>
    <c:legend>
      <c:legendPos val="r"/>
      <c:layout>
        <c:manualLayout>
          <c:xMode val="edge"/>
          <c:yMode val="edge"/>
          <c:x val="0.21223999737109933"/>
          <c:y val="0.20097848158590567"/>
          <c:w val="0.21990101995548267"/>
          <c:h val="0.12201013834309672"/>
        </c:manualLayout>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177CF3DF-59C6-4329-B11B-CB32CB0E89EE}" type="datetimeFigureOut">
              <a:rPr lang="en-US" smtClean="0"/>
              <a:t>12/22/2016</a:t>
            </a:fld>
            <a:endParaRPr lang="en-US"/>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AFC2745C-974B-44A5-9950-B8B52E817D62}" type="slidenum">
              <a:rPr lang="en-US" smtClean="0"/>
              <a:t>‹#›</a:t>
            </a:fld>
            <a:endParaRPr lang="en-US"/>
          </a:p>
        </p:txBody>
      </p:sp>
    </p:spTree>
    <p:extLst>
      <p:ext uri="{BB962C8B-B14F-4D97-AF65-F5344CB8AC3E}">
        <p14:creationId xmlns:p14="http://schemas.microsoft.com/office/powerpoint/2010/main" val="207624240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p:cNvSpPr/>
          <p:nvPr userDrawn="1"/>
        </p:nvSpPr>
        <p:spPr>
          <a:xfrm rot="10800000" flipV="1">
            <a:off x="0" y="3790950"/>
            <a:ext cx="9144000" cy="135255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lIns="338328" tIns="201168" rIns="0" bIns="274320" rtlCol="0" anchor="t" anchorCtr="0"/>
          <a:lstStyle/>
          <a:p>
            <a:pPr marL="215504" marR="0" indent="0" algn="l" defTabSz="685800" rtl="0" eaLnBrk="1" fontAlgn="auto" latinLnBrk="0" hangingPunct="1">
              <a:lnSpc>
                <a:spcPct val="100000"/>
              </a:lnSpc>
              <a:spcBef>
                <a:spcPts val="0"/>
              </a:spcBef>
              <a:spcAft>
                <a:spcPts val="0"/>
              </a:spcAft>
              <a:buClrTx/>
              <a:buSzTx/>
              <a:buFontTx/>
              <a:buNone/>
              <a:tabLst>
                <a:tab pos="8788004" algn="r"/>
              </a:tabLst>
              <a:defRPr/>
            </a:pPr>
            <a:endParaRPr lang="en-US" sz="1400" b="1" dirty="0" smtClean="0">
              <a:latin typeface="Arial" panose="020B0604020202020204" pitchFamily="34" charset="0"/>
              <a:cs typeface="Arial" panose="020B0604020202020204" pitchFamily="34" charset="0"/>
            </a:endParaRPr>
          </a:p>
        </p:txBody>
      </p:sp>
      <p:sp>
        <p:nvSpPr>
          <p:cNvPr id="9" name="Rectangle 8"/>
          <p:cNvSpPr/>
          <p:nvPr userDrawn="1"/>
        </p:nvSpPr>
        <p:spPr>
          <a:xfrm>
            <a:off x="0" y="-1"/>
            <a:ext cx="9144000" cy="13773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14" name="Rectangle 13"/>
          <p:cNvSpPr/>
          <p:nvPr userDrawn="1"/>
        </p:nvSpPr>
        <p:spPr>
          <a:xfrm>
            <a:off x="0" y="3714750"/>
            <a:ext cx="9144000" cy="76200"/>
          </a:xfrm>
          <a:prstGeom prst="rect">
            <a:avLst/>
          </a:prstGeom>
          <a:solidFill>
            <a:srgbClr val="2C52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57200" y="1377387"/>
            <a:ext cx="8401050" cy="1099113"/>
          </a:xfrm>
        </p:spPr>
        <p:txBody>
          <a:bodyPr anchor="b">
            <a:normAutofit/>
          </a:bodyPr>
          <a:lstStyle>
            <a:lvl1pPr algn="l">
              <a:defRPr sz="4000">
                <a:solidFill>
                  <a:srgbClr val="002D73"/>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2628337"/>
            <a:ext cx="8401050" cy="911087"/>
          </a:xfrm>
        </p:spPr>
        <p:txBody>
          <a:bodyPr>
            <a:normAutofit/>
          </a:bodyPr>
          <a:lstStyle>
            <a:lvl1pPr marL="0" indent="0" algn="l">
              <a:buNone/>
              <a:defRPr sz="2800" b="1">
                <a:solidFill>
                  <a:srgbClr val="646569"/>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5662" y="364331"/>
            <a:ext cx="3529129" cy="925741"/>
          </a:xfrm>
          <a:prstGeom prst="rect">
            <a:avLst/>
          </a:prstGeom>
        </p:spPr>
      </p:pic>
    </p:spTree>
    <p:extLst>
      <p:ext uri="{BB962C8B-B14F-4D97-AF65-F5344CB8AC3E}">
        <p14:creationId xmlns:p14="http://schemas.microsoft.com/office/powerpoint/2010/main" val="2210477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17410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0" name="Rectangle 19"/>
          <p:cNvSpPr/>
          <p:nvPr userDrawn="1"/>
        </p:nvSpPr>
        <p:spPr>
          <a:xfrm>
            <a:off x="0" y="-1"/>
            <a:ext cx="9144000" cy="13773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2" name="Title 1"/>
          <p:cNvSpPr>
            <a:spLocks noGrp="1"/>
          </p:cNvSpPr>
          <p:nvPr>
            <p:ph type="title"/>
          </p:nvPr>
        </p:nvSpPr>
        <p:spPr>
          <a:xfrm>
            <a:off x="1" y="1621847"/>
            <a:ext cx="5334000" cy="2702503"/>
          </a:xfrm>
          <a:solidFill>
            <a:srgbClr val="002D73"/>
          </a:solidFill>
        </p:spPr>
        <p:txBody>
          <a:bodyPr lIns="512064" tIns="228600" rIns="365760" anchor="t" anchorCtr="0">
            <a:normAutofit/>
          </a:bodyPr>
          <a:lstStyle>
            <a:lvl1pPr>
              <a:lnSpc>
                <a:spcPct val="100000"/>
              </a:lnSpc>
              <a:defRPr sz="400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25780" y="3291840"/>
            <a:ext cx="4511040" cy="891540"/>
          </a:xfrm>
        </p:spPr>
        <p:txBody>
          <a:bodyPr>
            <a:normAutofit/>
          </a:bodyPr>
          <a:lstStyle>
            <a:lvl1pPr marL="0" indent="0">
              <a:buNone/>
              <a:defRPr sz="2800" b="1">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10" name="Rectangle 9"/>
          <p:cNvSpPr/>
          <p:nvPr userDrawn="1"/>
        </p:nvSpPr>
        <p:spPr>
          <a:xfrm rot="10800000" flipV="1">
            <a:off x="0" y="115493"/>
            <a:ext cx="9144000" cy="220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7432" tIns="45720" rIns="274320" rtlCol="0" anchor="ctr"/>
          <a:lstStyle/>
          <a:p>
            <a:pPr marL="215504" marR="0" indent="0" algn="l" defTabSz="685800" rtl="0" eaLnBrk="1" fontAlgn="auto" latinLnBrk="0" hangingPunct="1">
              <a:lnSpc>
                <a:spcPct val="100000"/>
              </a:lnSpc>
              <a:spcBef>
                <a:spcPts val="0"/>
              </a:spcBef>
              <a:spcAft>
                <a:spcPts val="0"/>
              </a:spcAft>
              <a:buClrTx/>
              <a:buSzTx/>
              <a:buFontTx/>
              <a:buNone/>
              <a:tabLst>
                <a:tab pos="8750300" algn="r"/>
              </a:tabLst>
              <a:defRPr/>
            </a:pPr>
            <a:r>
              <a:rPr lang="en-US" sz="1200" b="1" dirty="0" smtClean="0">
                <a:solidFill>
                  <a:srgbClr val="002D73"/>
                </a:solidFill>
                <a:latin typeface="Arial" panose="020B0604020202020204" pitchFamily="34" charset="0"/>
                <a:cs typeface="Arial" panose="020B0604020202020204" pitchFamily="34" charset="0"/>
              </a:rPr>
              <a:t>	</a:t>
            </a:r>
            <a:fld id="{6C929F40-DA27-4434-83D4-CC1331048D9E}" type="slidenum">
              <a:rPr lang="en-US" sz="1200" b="1" smtClean="0">
                <a:solidFill>
                  <a:srgbClr val="002D73"/>
                </a:solidFill>
                <a:latin typeface="Arial" panose="020B0604020202020204" pitchFamily="34" charset="0"/>
                <a:cs typeface="Arial" panose="020B0604020202020204" pitchFamily="34" charset="0"/>
              </a:rPr>
              <a:pPr marL="215504" marR="0" indent="0" algn="l" defTabSz="685800" rtl="0" eaLnBrk="1" fontAlgn="auto" latinLnBrk="0" hangingPunct="1">
                <a:lnSpc>
                  <a:spcPct val="100000"/>
                </a:lnSpc>
                <a:spcBef>
                  <a:spcPts val="0"/>
                </a:spcBef>
                <a:spcAft>
                  <a:spcPts val="0"/>
                </a:spcAft>
                <a:buClrTx/>
                <a:buSzTx/>
                <a:buFontTx/>
                <a:buNone/>
                <a:tabLst>
                  <a:tab pos="8750300" algn="r"/>
                </a:tabLst>
                <a:defRPr/>
              </a:pPr>
              <a:t>‹#›</a:t>
            </a:fld>
            <a:endParaRPr lang="en-US" sz="1200" b="1" dirty="0" smtClean="0">
              <a:solidFill>
                <a:srgbClr val="002D73"/>
              </a:solidFill>
              <a:latin typeface="Arial" panose="020B0604020202020204" pitchFamily="34" charset="0"/>
              <a:cs typeface="Arial" panose="020B0604020202020204" pitchFamily="34" charset="0"/>
            </a:endParaRPr>
          </a:p>
        </p:txBody>
      </p:sp>
      <p:sp>
        <p:nvSpPr>
          <p:cNvPr id="16" name="Rectangle 15"/>
          <p:cNvSpPr/>
          <p:nvPr userDrawn="1"/>
        </p:nvSpPr>
        <p:spPr>
          <a:xfrm>
            <a:off x="0" y="1540453"/>
            <a:ext cx="5334000" cy="81394"/>
          </a:xfrm>
          <a:prstGeom prst="rect">
            <a:avLst/>
          </a:prstGeom>
          <a:solidFill>
            <a:srgbClr val="2C52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331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7650" y="508792"/>
            <a:ext cx="8610600" cy="91966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47650" y="1428461"/>
            <a:ext cx="4167188" cy="342293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19901" y="1428461"/>
            <a:ext cx="4138349" cy="342293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0120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7650" y="508793"/>
            <a:ext cx="8610600" cy="91966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47650" y="1428461"/>
            <a:ext cx="4035715" cy="617934"/>
          </a:xfrm>
        </p:spPr>
        <p:txBody>
          <a:bodyPr anchor="ctr" anchorCtr="0">
            <a:noAutofit/>
          </a:bodyPr>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247650" y="2144027"/>
            <a:ext cx="4035715" cy="2634850"/>
          </a:xfrm>
        </p:spPr>
        <p:txBody>
          <a:bodyPr>
            <a:normAutofit/>
          </a:bodyPr>
          <a:lstStyle>
            <a:lvl1pPr>
              <a:spcAft>
                <a:spcPts val="300"/>
              </a:spcAft>
              <a:defRPr sz="1800"/>
            </a:lvl1pPr>
            <a:lvl2pPr>
              <a:spcAft>
                <a:spcPts val="300"/>
              </a:spcAft>
              <a:defRPr sz="1800"/>
            </a:lvl2pPr>
            <a:lvl3pPr>
              <a:spcAft>
                <a:spcPts val="300"/>
              </a:spcAft>
              <a:defRPr sz="1800"/>
            </a:lvl3pPr>
            <a:lvl4pPr>
              <a:spcAft>
                <a:spcPts val="300"/>
              </a:spcAft>
              <a:defRPr sz="1800"/>
            </a:lvl4pPr>
            <a:lvl5pPr>
              <a:spcAft>
                <a:spcPts val="300"/>
              </a:spcAf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15906" y="1428461"/>
            <a:ext cx="4042345" cy="617934"/>
          </a:xfrm>
        </p:spPr>
        <p:txBody>
          <a:bodyPr anchor="ctr" anchorCtr="0">
            <a:noAutofit/>
          </a:bodyPr>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815906" y="2144027"/>
            <a:ext cx="4042344" cy="2634850"/>
          </a:xfrm>
        </p:spPr>
        <p:txBody>
          <a:bodyPr>
            <a:normAutofit/>
          </a:bodyPr>
          <a:lstStyle>
            <a:lvl1pPr>
              <a:spcAft>
                <a:spcPts val="300"/>
              </a:spcAft>
              <a:defRPr sz="1800"/>
            </a:lvl1pPr>
            <a:lvl2pPr>
              <a:spcAft>
                <a:spcPts val="300"/>
              </a:spcAft>
              <a:defRPr sz="1800"/>
            </a:lvl2pPr>
            <a:lvl3pPr>
              <a:spcAft>
                <a:spcPts val="300"/>
              </a:spcAft>
              <a:defRPr sz="1800"/>
            </a:lvl3pPr>
            <a:lvl4pPr>
              <a:spcAft>
                <a:spcPts val="300"/>
              </a:spcAft>
              <a:defRPr sz="1800"/>
            </a:lvl4pPr>
            <a:lvl5pPr>
              <a:spcAft>
                <a:spcPts val="300"/>
              </a:spcAf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518798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47650" y="508791"/>
            <a:ext cx="8610600" cy="9199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2081380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20984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rot="10800000" flipV="1">
            <a:off x="0" y="61045"/>
            <a:ext cx="9144000" cy="300904"/>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 tIns="82296" rIns="274320" bIns="54864" rtlCol="0" anchor="ctr"/>
          <a:lstStyle/>
          <a:p>
            <a:pPr marL="215504" marR="0" indent="0" algn="l" defTabSz="685800" rtl="0" eaLnBrk="1" fontAlgn="auto" latinLnBrk="0" hangingPunct="1">
              <a:lnSpc>
                <a:spcPct val="100000"/>
              </a:lnSpc>
              <a:spcBef>
                <a:spcPts val="0"/>
              </a:spcBef>
              <a:spcAft>
                <a:spcPts val="0"/>
              </a:spcAft>
              <a:buClrTx/>
              <a:buSzTx/>
              <a:buFontTx/>
              <a:buNone/>
              <a:tabLst>
                <a:tab pos="8750300" algn="r"/>
              </a:tabLst>
              <a:defRPr/>
            </a:pPr>
            <a:r>
              <a:rPr lang="en-US" sz="1200" b="1" dirty="0" smtClean="0">
                <a:latin typeface="Arial" panose="020B0604020202020204" pitchFamily="34" charset="0"/>
                <a:cs typeface="Arial" panose="020B0604020202020204" pitchFamily="34" charset="0"/>
              </a:rPr>
              <a:t>	</a:t>
            </a:r>
            <a:fld id="{6C929F40-DA27-4434-83D4-CC1331048D9E}" type="slidenum">
              <a:rPr lang="en-US" sz="1200" b="1" smtClean="0">
                <a:latin typeface="Arial" panose="020B0604020202020204" pitchFamily="34" charset="0"/>
                <a:cs typeface="Arial" panose="020B0604020202020204" pitchFamily="34" charset="0"/>
              </a:rPr>
              <a:pPr marL="215504" marR="0" indent="0" algn="l" defTabSz="685800" rtl="0" eaLnBrk="1" fontAlgn="auto" latinLnBrk="0" hangingPunct="1">
                <a:lnSpc>
                  <a:spcPct val="100000"/>
                </a:lnSpc>
                <a:spcBef>
                  <a:spcPts val="0"/>
                </a:spcBef>
                <a:spcAft>
                  <a:spcPts val="0"/>
                </a:spcAft>
                <a:buClrTx/>
                <a:buSzTx/>
                <a:buFontTx/>
                <a:buNone/>
                <a:tabLst>
                  <a:tab pos="8750300" algn="r"/>
                </a:tabLst>
                <a:defRPr/>
              </a:pPr>
              <a:t>‹#›</a:t>
            </a:fld>
            <a:endParaRPr lang="en-US" sz="1200" b="1" dirty="0" smtClean="0">
              <a:latin typeface="Arial" panose="020B0604020202020204" pitchFamily="34" charset="0"/>
              <a:cs typeface="Arial" panose="020B0604020202020204" pitchFamily="34" charset="0"/>
            </a:endParaRPr>
          </a:p>
        </p:txBody>
      </p:sp>
      <p:sp>
        <p:nvSpPr>
          <p:cNvPr id="2" name="Title Placeholder 1"/>
          <p:cNvSpPr>
            <a:spLocks noGrp="1"/>
          </p:cNvSpPr>
          <p:nvPr>
            <p:ph type="title"/>
          </p:nvPr>
        </p:nvSpPr>
        <p:spPr>
          <a:xfrm>
            <a:off x="247650" y="508792"/>
            <a:ext cx="8610600" cy="919669"/>
          </a:xfrm>
          <a:prstGeom prst="rect">
            <a:avLst/>
          </a:prstGeom>
        </p:spPr>
        <p:txBody>
          <a:bodyPr vert="horz" lIns="0" tIns="0" rIns="0" bIns="0" rtlCol="0" anchor="ctr"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47650" y="1428460"/>
            <a:ext cx="8610600" cy="3435639"/>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0" y="-1"/>
            <a:ext cx="9144000" cy="61045"/>
          </a:xfrm>
          <a:prstGeom prst="rect">
            <a:avLst/>
          </a:prstGeom>
          <a:solidFill>
            <a:srgbClr val="2C52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pic>
        <p:nvPicPr>
          <p:cNvPr id="8" name="Picture 7"/>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7063122" y="4510088"/>
            <a:ext cx="1690354" cy="443404"/>
          </a:xfrm>
          <a:prstGeom prst="rect">
            <a:avLst/>
          </a:prstGeom>
        </p:spPr>
      </p:pic>
    </p:spTree>
    <p:extLst>
      <p:ext uri="{BB962C8B-B14F-4D97-AF65-F5344CB8AC3E}">
        <p14:creationId xmlns:p14="http://schemas.microsoft.com/office/powerpoint/2010/main" val="906405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685800" rtl="0" eaLnBrk="1" latinLnBrk="0" hangingPunct="1">
        <a:lnSpc>
          <a:spcPct val="90000"/>
        </a:lnSpc>
        <a:spcBef>
          <a:spcPct val="0"/>
        </a:spcBef>
        <a:buNone/>
        <a:defRPr sz="3200" b="1" kern="1200">
          <a:solidFill>
            <a:srgbClr val="002D73"/>
          </a:solidFill>
          <a:latin typeface="Arial" panose="020B0604020202020204" pitchFamily="34" charset="0"/>
          <a:ea typeface="+mj-ea"/>
          <a:cs typeface="Arial" panose="020B0604020202020204" pitchFamily="34" charset="0"/>
        </a:defRPr>
      </a:lvl1pPr>
    </p:titleStyle>
    <p:bodyStyle>
      <a:lvl1pPr marL="0" indent="0" algn="l" defTabSz="685800" rtl="0" eaLnBrk="1" latinLnBrk="0" hangingPunct="1">
        <a:lnSpc>
          <a:spcPct val="100000"/>
        </a:lnSpc>
        <a:spcBef>
          <a:spcPts val="0"/>
        </a:spcBef>
        <a:spcAft>
          <a:spcPts val="600"/>
        </a:spcAft>
        <a:buFontTx/>
        <a:buNone/>
        <a:defRPr sz="2400" kern="1200">
          <a:solidFill>
            <a:srgbClr val="646569"/>
          </a:solidFill>
          <a:latin typeface="Arial" panose="020B0604020202020204" pitchFamily="34" charset="0"/>
          <a:ea typeface="+mn-ea"/>
          <a:cs typeface="Arial" panose="020B0604020202020204" pitchFamily="34" charset="0"/>
        </a:defRPr>
      </a:lvl1pPr>
      <a:lvl2pPr marL="171450" indent="-171450" algn="l" defTabSz="685800" rtl="0" eaLnBrk="1" latinLnBrk="0" hangingPunct="1">
        <a:lnSpc>
          <a:spcPct val="100000"/>
        </a:lnSpc>
        <a:spcBef>
          <a:spcPts val="0"/>
        </a:spcBef>
        <a:spcAft>
          <a:spcPts val="600"/>
        </a:spcAft>
        <a:buFont typeface="Arial" panose="020B0604020202020204" pitchFamily="34" charset="0"/>
        <a:buChar char="•"/>
        <a:defRPr sz="2400" kern="1200">
          <a:solidFill>
            <a:srgbClr val="646569"/>
          </a:solidFill>
          <a:latin typeface="Arial" panose="020B0604020202020204" pitchFamily="34" charset="0"/>
          <a:ea typeface="+mn-ea"/>
          <a:cs typeface="Arial" panose="020B0604020202020204" pitchFamily="34" charset="0"/>
        </a:defRPr>
      </a:lvl2pPr>
      <a:lvl3pPr marL="342900" indent="-171450" algn="l" defTabSz="685800" rtl="0" eaLnBrk="1" latinLnBrk="0" hangingPunct="1">
        <a:lnSpc>
          <a:spcPct val="100000"/>
        </a:lnSpc>
        <a:spcBef>
          <a:spcPts val="0"/>
        </a:spcBef>
        <a:spcAft>
          <a:spcPts val="600"/>
        </a:spcAft>
        <a:buFont typeface="Wingdings" panose="05000000000000000000" pitchFamily="2" charset="2"/>
        <a:buChar char="§"/>
        <a:defRPr sz="2400" kern="1200">
          <a:solidFill>
            <a:srgbClr val="646569"/>
          </a:solidFill>
          <a:latin typeface="Arial" panose="020B0604020202020204" pitchFamily="34" charset="0"/>
          <a:ea typeface="+mn-ea"/>
          <a:cs typeface="Arial" panose="020B0604020202020204" pitchFamily="34" charset="0"/>
        </a:defRPr>
      </a:lvl3pPr>
      <a:lvl4pPr marL="473869" indent="-128588" algn="l" defTabSz="685800" rtl="0" eaLnBrk="1" latinLnBrk="0" hangingPunct="1">
        <a:lnSpc>
          <a:spcPct val="100000"/>
        </a:lnSpc>
        <a:spcBef>
          <a:spcPts val="0"/>
        </a:spcBef>
        <a:spcAft>
          <a:spcPts val="600"/>
        </a:spcAft>
        <a:buSzPct val="75000"/>
        <a:buFont typeface="Arial" panose="020B0604020202020204" pitchFamily="34" charset="0"/>
        <a:buChar char="•"/>
        <a:defRPr sz="2400" kern="1200">
          <a:solidFill>
            <a:srgbClr val="646569"/>
          </a:solidFill>
          <a:latin typeface="Arial" panose="020B0604020202020204" pitchFamily="34" charset="0"/>
          <a:ea typeface="+mn-ea"/>
          <a:cs typeface="Arial" panose="020B0604020202020204" pitchFamily="34" charset="0"/>
        </a:defRPr>
      </a:lvl4pPr>
      <a:lvl5pPr marL="600075" indent="-128588" algn="l" defTabSz="685800" rtl="0" eaLnBrk="1" latinLnBrk="0" hangingPunct="1">
        <a:lnSpc>
          <a:spcPct val="100000"/>
        </a:lnSpc>
        <a:spcBef>
          <a:spcPts val="0"/>
        </a:spcBef>
        <a:spcAft>
          <a:spcPts val="600"/>
        </a:spcAft>
        <a:buSzPct val="75000"/>
        <a:buFont typeface="Wingdings" panose="05000000000000000000" pitchFamily="2" charset="2"/>
        <a:buChar char="§"/>
        <a:defRPr sz="2400" kern="1200">
          <a:solidFill>
            <a:srgbClr val="646569"/>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8150" y="1358337"/>
            <a:ext cx="8401050" cy="1099113"/>
          </a:xfrm>
        </p:spPr>
        <p:txBody>
          <a:bodyPr>
            <a:normAutofit/>
          </a:bodyPr>
          <a:lstStyle/>
          <a:p>
            <a:r>
              <a:rPr lang="en-US" dirty="0" smtClean="0"/>
              <a:t>ASMFC American Lobster Draft Addendum XXV</a:t>
            </a:r>
            <a:endParaRPr lang="en-US" dirty="0"/>
          </a:p>
        </p:txBody>
      </p:sp>
      <p:sp>
        <p:nvSpPr>
          <p:cNvPr id="4" name="Rectangle 3"/>
          <p:cNvSpPr/>
          <p:nvPr/>
        </p:nvSpPr>
        <p:spPr>
          <a:xfrm rot="10800000" flipV="1">
            <a:off x="0" y="3790950"/>
            <a:ext cx="9144000" cy="13525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38328" tIns="201168" rIns="0" bIns="274320" rtlCol="0" anchor="t" anchorCtr="0"/>
          <a:lstStyle/>
          <a:p>
            <a:pPr marL="215504" marR="0" indent="0" algn="l" defTabSz="685800" rtl="0" eaLnBrk="1" fontAlgn="auto" latinLnBrk="0" hangingPunct="1">
              <a:lnSpc>
                <a:spcPct val="100000"/>
              </a:lnSpc>
              <a:spcBef>
                <a:spcPts val="0"/>
              </a:spcBef>
              <a:spcAft>
                <a:spcPts val="0"/>
              </a:spcAft>
              <a:buClrTx/>
              <a:buSzTx/>
              <a:buFontTx/>
              <a:buNone/>
              <a:tabLst>
                <a:tab pos="8788004" algn="r"/>
              </a:tabLst>
              <a:defRPr/>
            </a:pPr>
            <a:r>
              <a:rPr lang="en-US" sz="1400" b="1" dirty="0" smtClean="0">
                <a:latin typeface="Arial" panose="020B0604020202020204" pitchFamily="34" charset="0"/>
                <a:cs typeface="Arial" panose="020B0604020202020204" pitchFamily="34" charset="0"/>
              </a:rPr>
              <a:t>November 15, 2016</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6931" y="1896938"/>
            <a:ext cx="2643825" cy="1814983"/>
          </a:xfrm>
          <a:prstGeom prst="rect">
            <a:avLst/>
          </a:prstGeom>
        </p:spPr>
      </p:pic>
    </p:spTree>
    <p:extLst>
      <p:ext uri="{BB962C8B-B14F-4D97-AF65-F5344CB8AC3E}">
        <p14:creationId xmlns:p14="http://schemas.microsoft.com/office/powerpoint/2010/main" val="35848126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SNE Stock Status</a:t>
            </a:r>
            <a:endParaRPr lang="en-US" dirty="0"/>
          </a:p>
        </p:txBody>
      </p:sp>
      <p:sp>
        <p:nvSpPr>
          <p:cNvPr id="5" name="Content Placeholder 4"/>
          <p:cNvSpPr>
            <a:spLocks noGrp="1"/>
          </p:cNvSpPr>
          <p:nvPr>
            <p:ph sz="half" idx="1"/>
          </p:nvPr>
        </p:nvSpPr>
        <p:spPr/>
        <p:txBody>
          <a:bodyPr/>
          <a:lstStyle/>
          <a:p>
            <a:pPr marL="342900" indent="-342900">
              <a:buFont typeface="Arial" panose="020B0604020202020204" pitchFamily="34" charset="0"/>
              <a:buChar char="•"/>
            </a:pPr>
            <a:r>
              <a:rPr lang="en-US" dirty="0" smtClean="0"/>
              <a:t>SNE lobster Stock is at record low abundance and experiencing recruitment failure (ASMFC, 2015)</a:t>
            </a:r>
          </a:p>
          <a:p>
            <a:pPr marL="342900" indent="-342900">
              <a:buFont typeface="Arial" panose="020B0604020202020204" pitchFamily="34" charset="0"/>
              <a:buChar char="•"/>
            </a:pPr>
            <a:r>
              <a:rPr lang="en-US" dirty="0" smtClean="0"/>
              <a:t>Poor condition due to environmental factors and continued fishing mortality</a:t>
            </a:r>
          </a:p>
          <a:p>
            <a:pPr marL="342900" indent="-342900">
              <a:buFont typeface="Arial" panose="020B0604020202020204" pitchFamily="34" charset="0"/>
              <a:buChar char="•"/>
            </a:pPr>
            <a:endParaRPr lang="en-US" dirty="0" smtClean="0"/>
          </a:p>
          <a:p>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2393390119"/>
              </p:ext>
            </p:extLst>
          </p:nvPr>
        </p:nvGraphicFramePr>
        <p:xfrm>
          <a:off x="4719638" y="1428750"/>
          <a:ext cx="4138612" cy="34226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84306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Goal</a:t>
            </a:r>
            <a:endParaRPr lang="en-US" dirty="0"/>
          </a:p>
        </p:txBody>
      </p:sp>
      <p:sp>
        <p:nvSpPr>
          <p:cNvPr id="3" name="Content Placeholder 2"/>
          <p:cNvSpPr>
            <a:spLocks noGrp="1"/>
          </p:cNvSpPr>
          <p:nvPr>
            <p:ph idx="1"/>
          </p:nvPr>
        </p:nvSpPr>
        <p:spPr/>
        <p:txBody>
          <a:bodyPr>
            <a:normAutofit/>
          </a:bodyPr>
          <a:lstStyle/>
          <a:p>
            <a:r>
              <a:rPr lang="en-US" sz="2800" dirty="0" smtClean="0"/>
              <a:t>“Recognizing the impact of climate change on the stock, the goal of Addendum XXV is to respond to the decline of the SNE  stock and its decline in recruitment while preserving a functional portion of the lobster fishery in this area.”</a:t>
            </a:r>
            <a:endParaRPr lang="en-US" sz="2800" dirty="0"/>
          </a:p>
        </p:txBody>
      </p:sp>
    </p:spTree>
    <p:extLst>
      <p:ext uri="{BB962C8B-B14F-4D97-AF65-F5344CB8AC3E}">
        <p14:creationId xmlns:p14="http://schemas.microsoft.com/office/powerpoint/2010/main" val="1366058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Management Response</a:t>
            </a:r>
            <a:endParaRPr lang="en-US" dirty="0"/>
          </a:p>
        </p:txBody>
      </p:sp>
      <p:sp>
        <p:nvSpPr>
          <p:cNvPr id="3" name="Content Placeholder 2"/>
          <p:cNvSpPr>
            <a:spLocks noGrp="1"/>
          </p:cNvSpPr>
          <p:nvPr>
            <p:ph idx="1"/>
          </p:nvPr>
        </p:nvSpPr>
        <p:spPr/>
        <p:txBody>
          <a:bodyPr>
            <a:normAutofit/>
          </a:bodyPr>
          <a:lstStyle/>
          <a:p>
            <a:r>
              <a:rPr lang="en-US" sz="2800" dirty="0" smtClean="0"/>
              <a:t>Addendum XXV was initiated to consider increasing egg production in SNE by 20% - 60% to increase chances of good recruitment if environmental conditions become favorable. </a:t>
            </a:r>
            <a:endParaRPr lang="en-US" sz="2800" dirty="0"/>
          </a:p>
        </p:txBody>
      </p:sp>
    </p:spTree>
    <p:extLst>
      <p:ext uri="{BB962C8B-B14F-4D97-AF65-F5344CB8AC3E}">
        <p14:creationId xmlns:p14="http://schemas.microsoft.com/office/powerpoint/2010/main" val="2504138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Tools Considered</a:t>
            </a:r>
            <a:endParaRPr lang="en-US" dirty="0"/>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pPr>
            <a:r>
              <a:rPr lang="en-US" sz="2800" dirty="0" smtClean="0"/>
              <a:t>Gauge size changes</a:t>
            </a:r>
          </a:p>
          <a:p>
            <a:pPr marL="457200" indent="-457200">
              <a:buFont typeface="Arial" panose="020B0604020202020204" pitchFamily="34" charset="0"/>
              <a:buChar char="•"/>
            </a:pPr>
            <a:r>
              <a:rPr lang="en-US" sz="2800" dirty="0" smtClean="0"/>
              <a:t>Trap reductions</a:t>
            </a:r>
          </a:p>
          <a:p>
            <a:pPr marL="457200" indent="-457200">
              <a:buFont typeface="Arial" panose="020B0604020202020204" pitchFamily="34" charset="0"/>
              <a:buChar char="•"/>
            </a:pPr>
            <a:r>
              <a:rPr lang="en-US" sz="2800" dirty="0" smtClean="0"/>
              <a:t>Closed seasons</a:t>
            </a:r>
          </a:p>
          <a:p>
            <a:pPr marL="457200" indent="-457200">
              <a:buFont typeface="Arial" panose="020B0604020202020204" pitchFamily="34" charset="0"/>
              <a:buChar char="•"/>
            </a:pPr>
            <a:r>
              <a:rPr lang="en-US" sz="2800" dirty="0" smtClean="0"/>
              <a:t>Trip limits</a:t>
            </a:r>
          </a:p>
          <a:p>
            <a:pPr marL="457200" indent="-457200">
              <a:buFont typeface="Arial" panose="020B0604020202020204" pitchFamily="34" charset="0"/>
              <a:buChar char="•"/>
            </a:pPr>
            <a:r>
              <a:rPr lang="en-US" sz="2800" dirty="0" smtClean="0"/>
              <a:t>V-notching</a:t>
            </a:r>
          </a:p>
          <a:p>
            <a:pPr marL="457200" indent="-457200">
              <a:buFont typeface="Arial" panose="020B0604020202020204" pitchFamily="34" charset="0"/>
              <a:buChar char="•"/>
            </a:pPr>
            <a:r>
              <a:rPr lang="en-US" sz="2800" dirty="0" smtClean="0"/>
              <a:t>culls</a:t>
            </a:r>
            <a:endParaRPr lang="en-US" sz="2800" dirty="0"/>
          </a:p>
        </p:txBody>
      </p:sp>
    </p:spTree>
    <p:extLst>
      <p:ext uri="{BB962C8B-B14F-4D97-AF65-F5344CB8AC3E}">
        <p14:creationId xmlns:p14="http://schemas.microsoft.com/office/powerpoint/2010/main" val="768557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Lobster Addendum XXV Timeline</a:t>
            </a:r>
            <a:endParaRPr lang="en-US" dirty="0"/>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pPr>
            <a:r>
              <a:rPr lang="en-US" sz="2800" b="1" dirty="0" smtClean="0"/>
              <a:t>Nov 2016 </a:t>
            </a:r>
            <a:r>
              <a:rPr lang="en-US" sz="2800" dirty="0" smtClean="0"/>
              <a:t>- Contact LCMT members via mail to see if they recommend additional management tools</a:t>
            </a:r>
          </a:p>
          <a:p>
            <a:pPr marL="457200" indent="-457200">
              <a:buFont typeface="Arial" panose="020B0604020202020204" pitchFamily="34" charset="0"/>
              <a:buChar char="•"/>
            </a:pPr>
            <a:r>
              <a:rPr lang="en-US" sz="2800" b="1" dirty="0" smtClean="0"/>
              <a:t>Nov 30, 2016 </a:t>
            </a:r>
            <a:r>
              <a:rPr lang="en-US" sz="2800" dirty="0" smtClean="0"/>
              <a:t>– LCMT suggestions due to ASMFC</a:t>
            </a:r>
          </a:p>
          <a:p>
            <a:pPr marL="457200" indent="-457200">
              <a:buFont typeface="Arial" panose="020B0604020202020204" pitchFamily="34" charset="0"/>
              <a:buChar char="•"/>
            </a:pPr>
            <a:r>
              <a:rPr lang="en-US" sz="2800" b="1" dirty="0" smtClean="0"/>
              <a:t>Feb 2017 </a:t>
            </a:r>
            <a:r>
              <a:rPr lang="en-US" sz="2800" dirty="0" smtClean="0"/>
              <a:t>Board meeting – finalize draft Addendum XXV – approve for public comment</a:t>
            </a:r>
          </a:p>
          <a:p>
            <a:pPr marL="457200" indent="-457200">
              <a:buFont typeface="Arial" panose="020B0604020202020204" pitchFamily="34" charset="0"/>
              <a:buChar char="•"/>
            </a:pPr>
            <a:r>
              <a:rPr lang="en-US" sz="2800" b="1" dirty="0" smtClean="0"/>
              <a:t>Winter 2017 </a:t>
            </a:r>
            <a:r>
              <a:rPr lang="en-US" sz="2800" dirty="0" smtClean="0"/>
              <a:t>– Addendum XXV Public Hearings</a:t>
            </a:r>
            <a:endParaRPr lang="en-US" sz="2800" dirty="0"/>
          </a:p>
        </p:txBody>
      </p:sp>
    </p:spTree>
    <p:extLst>
      <p:ext uri="{BB962C8B-B14F-4D97-AF65-F5344CB8AC3E}">
        <p14:creationId xmlns:p14="http://schemas.microsoft.com/office/powerpoint/2010/main" val="3006044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US" dirty="0"/>
              <a:t>Thank </a:t>
            </a:r>
            <a:r>
              <a:rPr lang="en-US" dirty="0" smtClean="0"/>
              <a:t>You</a:t>
            </a:r>
            <a:endParaRPr lang="en-US" dirty="0"/>
          </a:p>
        </p:txBody>
      </p:sp>
      <p:sp>
        <p:nvSpPr>
          <p:cNvPr id="13" name="Content Placeholder 12"/>
          <p:cNvSpPr>
            <a:spLocks noGrp="1"/>
          </p:cNvSpPr>
          <p:nvPr>
            <p:ph sz="half" idx="1"/>
          </p:nvPr>
        </p:nvSpPr>
        <p:spPr/>
        <p:txBody>
          <a:bodyPr>
            <a:noAutofit/>
          </a:bodyPr>
          <a:lstStyle/>
          <a:p>
            <a:pPr lvl="1"/>
            <a:r>
              <a:rPr lang="en-US" dirty="0" smtClean="0"/>
              <a:t>Kim McKown</a:t>
            </a:r>
          </a:p>
          <a:p>
            <a:pPr lvl="1"/>
            <a:r>
              <a:rPr lang="en-US" dirty="0" smtClean="0"/>
              <a:t>MIPR Unit Leader</a:t>
            </a:r>
          </a:p>
          <a:p>
            <a:pPr lvl="1"/>
            <a:r>
              <a:rPr lang="en-US" dirty="0" smtClean="0"/>
              <a:t>Kim.mckown@dec.ny.gov</a:t>
            </a:r>
          </a:p>
          <a:p>
            <a:pPr lvl="1"/>
            <a:r>
              <a:rPr lang="en-US" dirty="0" smtClean="0"/>
              <a:t>631-444-0454</a:t>
            </a:r>
          </a:p>
        </p:txBody>
      </p:sp>
      <p:sp>
        <p:nvSpPr>
          <p:cNvPr id="16" name="Content Placeholder 15"/>
          <p:cNvSpPr>
            <a:spLocks noGrp="1"/>
          </p:cNvSpPr>
          <p:nvPr>
            <p:ph sz="half" idx="2"/>
          </p:nvPr>
        </p:nvSpPr>
        <p:spPr/>
        <p:txBody>
          <a:bodyPr>
            <a:normAutofit/>
          </a:bodyPr>
          <a:lstStyle/>
          <a:p>
            <a:r>
              <a:rPr lang="en-US" sz="1800" b="1" dirty="0"/>
              <a:t>Connect with us:</a:t>
            </a:r>
            <a:br>
              <a:rPr lang="en-US" sz="1800" b="1" dirty="0"/>
            </a:br>
            <a:r>
              <a:rPr lang="en-US" sz="1800" dirty="0"/>
              <a:t>Facebook: www.facebook.com/NYSDEC</a:t>
            </a:r>
            <a:br>
              <a:rPr lang="en-US" sz="1800" dirty="0"/>
            </a:br>
            <a:r>
              <a:rPr lang="en-US" sz="1800" dirty="0"/>
              <a:t>Twitter: twitter.com/NYSDEC</a:t>
            </a:r>
            <a:br>
              <a:rPr lang="en-US" sz="1800" dirty="0"/>
            </a:br>
            <a:r>
              <a:rPr lang="en-US" sz="1800" dirty="0"/>
              <a:t>Flickr: </a:t>
            </a:r>
            <a:r>
              <a:rPr lang="en-US" sz="1800" dirty="0" smtClean="0"/>
              <a:t>www.flickr.com/photos/nysdec</a:t>
            </a:r>
            <a:endParaRPr lang="en-US" sz="1800" dirty="0"/>
          </a:p>
        </p:txBody>
      </p:sp>
    </p:spTree>
    <p:extLst>
      <p:ext uri="{BB962C8B-B14F-4D97-AF65-F5344CB8AC3E}">
        <p14:creationId xmlns:p14="http://schemas.microsoft.com/office/powerpoint/2010/main" val="3210461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68" y="389299"/>
            <a:ext cx="6152495" cy="4754201"/>
          </a:xfrm>
          <a:prstGeom prst="rect">
            <a:avLst/>
          </a:prstGeom>
        </p:spPr>
      </p:pic>
    </p:spTree>
    <p:extLst>
      <p:ext uri="{BB962C8B-B14F-4D97-AF65-F5344CB8AC3E}">
        <p14:creationId xmlns:p14="http://schemas.microsoft.com/office/powerpoint/2010/main" val="39950110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owerpoint_16x9_light-dec.potx" id="{F2F9E78F-E13C-4AE3-8E6A-AEB91337AB7D}" vid="{F1457592-ADA2-4961-9F31-4EBC877460F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LobsterAddnXXV_MRAC_11152016</Template>
  <TotalTime>89</TotalTime>
  <Words>211</Words>
  <Application>Microsoft Office PowerPoint</Application>
  <PresentationFormat>On-screen Show (16:9)</PresentationFormat>
  <Paragraphs>30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ASMFC American Lobster Draft Addendum XXV</vt:lpstr>
      <vt:lpstr>SNE Stock Status</vt:lpstr>
      <vt:lpstr>Management Goal</vt:lpstr>
      <vt:lpstr>Initial Management Response</vt:lpstr>
      <vt:lpstr>Management Tools Considered</vt:lpstr>
      <vt:lpstr>Lobster Addendum XXV Timeline</vt:lpstr>
      <vt:lpstr>Thank You</vt:lpstr>
      <vt:lpstr>PowerPoint Presentation</vt:lpstr>
    </vt:vector>
  </TitlesOfParts>
  <Company>NYSDEC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ASMFC American Lobster Draft Addendum XXV</dc:title>
  <dc:creator>Kim Mckown</dc:creator>
  <cp:lastModifiedBy>Kim Knoll</cp:lastModifiedBy>
  <cp:revision>13</cp:revision>
  <cp:lastPrinted>2016-11-15T18:24:45Z</cp:lastPrinted>
  <dcterms:created xsi:type="dcterms:W3CDTF">2016-11-15T17:13:27Z</dcterms:created>
  <dcterms:modified xsi:type="dcterms:W3CDTF">2016-12-22T14:53:19Z</dcterms:modified>
</cp:coreProperties>
</file>