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7629065-914B-4A2C-8C3E-0E97A9E0E547}" type="datetimeFigureOut">
              <a:rPr lang="en-US"/>
              <a:pPr/>
              <a:t>2/28/2013</a:t>
            </a:fld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19B2375-8F33-4296-9870-DA30DCB75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675E-AE44-473D-9CD7-C3B4EBFC6D0A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943C-7E6C-4204-B3AE-09C5C1025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E8B4-4C84-406F-82A5-2BE66529C886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4617-5E5B-4AC8-AF0F-90A8383C7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A8B8-AFBA-4597-BD36-C3AF6ADA7F25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2313-0CE7-41A4-B7F3-3654C8319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3CD52-74CA-4013-A4F2-EED2E2470E7F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28B92-E3DC-4A07-9BF1-361121C3D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838FA-E5F2-473B-B9FC-5F96B624D05B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B7F4-FC41-47E5-B72B-ED0637D42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8DFCF-0486-4841-A6BB-B70E5075CFA4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72AF-CCC8-465B-8100-E2141F617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33F65-F9C9-4034-97D9-0ECC00780C97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3490-5A04-4B3A-9A02-F5B1167E7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D4DA-AC28-4FF6-A56D-9E99AE24AF72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BAAA-234D-4007-81CC-3CBF27BFD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3E1A4-41FF-4636-BFFE-0D3A842112E2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2C56-95AA-46C5-9046-85E8E1246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72D1-2858-498D-AC1A-4DB6B513ED37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9F94-8BAB-4378-A133-66C58194B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474C-9007-4A2F-89A9-CAE058BB4028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6C63-B501-4A59-B9F5-F3A5E0CD9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B431DE-A3C2-458A-BC65-425C7BBC22F6}" type="datetimeFigureOut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96D391-1447-4355-A437-A5218373F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4000" b="1" smtClean="0"/>
              <a:t>Marine Resource Advisory Council January 15, 2013</a:t>
            </a: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914400" y="4114800"/>
            <a:ext cx="731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An update on the 2013 Summer Flounder, Scup, and Black Sea Bass </a:t>
            </a:r>
          </a:p>
          <a:p>
            <a:pPr algn="ctr"/>
            <a:r>
              <a:rPr lang="en-US" sz="3200" b="1">
                <a:latin typeface="Calibri" pitchFamily="34" charset="0"/>
              </a:rPr>
              <a:t>recreational fishing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Black Sea Bass: Draft Addendum 23 continued</a:t>
            </a:r>
            <a:endParaRPr lang="en-US" sz="4000" b="1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2286000"/>
            <a:ext cx="4075113" cy="4125913"/>
          </a:xfrm>
        </p:spPr>
      </p:pic>
      <p:pic>
        <p:nvPicPr>
          <p:cNvPr id="2253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465638" y="2590800"/>
            <a:ext cx="4494212" cy="2195513"/>
          </a:xfrm>
        </p:spPr>
      </p:pic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914400" y="1676400"/>
            <a:ext cx="2244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State by State</a:t>
            </a:r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5943600" y="1981200"/>
            <a:ext cx="1471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Regional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smtClean="0"/>
              <a:t>Scup</a:t>
            </a:r>
          </a:p>
        </p:txBody>
      </p:sp>
      <p:sp>
        <p:nvSpPr>
          <p:cNvPr id="23554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sz="2800" smtClean="0"/>
              <a:t>2012 Private anglers: 20 fish at 10.5” May 1 – Dec. 31</a:t>
            </a:r>
          </a:p>
          <a:p>
            <a:r>
              <a:rPr lang="en-US" sz="2800" smtClean="0"/>
              <a:t>2012 For Hire: 20 fish at 11” May 1-Dec. 31 except Sept. 1 – Oct. 31 when its 40 fish</a:t>
            </a:r>
          </a:p>
          <a:p>
            <a:r>
              <a:rPr lang="en-US" sz="2800" smtClean="0"/>
              <a:t>In 2012, 4 state northern region (MA-NY):</a:t>
            </a:r>
          </a:p>
          <a:p>
            <a:pPr lvl="1"/>
            <a:r>
              <a:rPr lang="en-US" sz="2200" smtClean="0"/>
              <a:t>97% of the coast-wide recreational harvest</a:t>
            </a:r>
          </a:p>
          <a:p>
            <a:pPr lvl="1"/>
            <a:r>
              <a:rPr lang="en-US" sz="2200" smtClean="0"/>
              <a:t>NY harvested 533,282 fish through Oct. 31</a:t>
            </a:r>
          </a:p>
          <a:p>
            <a:r>
              <a:rPr lang="en-US" sz="2800" smtClean="0"/>
              <a:t>2012 Projected regional harvest:</a:t>
            </a:r>
          </a:p>
          <a:p>
            <a:pPr lvl="1"/>
            <a:r>
              <a:rPr lang="en-US" sz="2200" smtClean="0"/>
              <a:t>~3.37 million fish of its 6.95 million target in 2012</a:t>
            </a:r>
          </a:p>
          <a:p>
            <a:r>
              <a:rPr lang="en-US" sz="2800" smtClean="0"/>
              <a:t>The 2013 target is 6.8 million fish:</a:t>
            </a:r>
          </a:p>
          <a:p>
            <a:pPr lvl="1"/>
            <a:r>
              <a:rPr lang="en-US" sz="2400" smtClean="0"/>
              <a:t> </a:t>
            </a:r>
            <a:r>
              <a:rPr lang="en-US" sz="2200" smtClean="0"/>
              <a:t>regulations will be liberalized in a regional manner</a:t>
            </a:r>
          </a:p>
          <a:p>
            <a:r>
              <a:rPr lang="en-US" sz="2800" smtClean="0"/>
              <a:t>Proposed 2013 Federal Regulations: </a:t>
            </a:r>
          </a:p>
          <a:p>
            <a:pPr lvl="1"/>
            <a:r>
              <a:rPr lang="en-US" sz="2200" smtClean="0"/>
              <a:t>30 fish at 10”, Open season year around</a:t>
            </a:r>
          </a:p>
        </p:txBody>
      </p:sp>
      <p:pic>
        <p:nvPicPr>
          <p:cNvPr id="23555" name="Picture 6" descr="scu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209800"/>
            <a:ext cx="189547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smtClean="0"/>
              <a:t>Summer Flounder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800" smtClean="0"/>
              <a:t>2012 Regulations: 4 fish at 19.5” May 1 – September 30</a:t>
            </a:r>
          </a:p>
          <a:p>
            <a:endParaRPr lang="en-US" sz="2800" smtClean="0"/>
          </a:p>
          <a:p>
            <a:r>
              <a:rPr lang="en-US" sz="2800" smtClean="0"/>
              <a:t>In 2012 NY recreational anglers harvested (MRIP):</a:t>
            </a:r>
          </a:p>
          <a:p>
            <a:pPr lvl="1"/>
            <a:r>
              <a:rPr lang="en-US" sz="2400" smtClean="0"/>
              <a:t> 514,328 fluke </a:t>
            </a:r>
          </a:p>
          <a:p>
            <a:pPr lvl="1"/>
            <a:r>
              <a:rPr lang="en-US" sz="2400" smtClean="0"/>
              <a:t>1.35 million targeted trips</a:t>
            </a:r>
          </a:p>
          <a:p>
            <a:r>
              <a:rPr lang="en-US" sz="2800" smtClean="0"/>
              <a:t>NY’s 2013 allocation = 440,960 fish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Assuming no changes:</a:t>
            </a:r>
          </a:p>
          <a:p>
            <a:pPr lvl="1"/>
            <a:r>
              <a:rPr lang="en-US" sz="2400" smtClean="0"/>
              <a:t>recreational summer flounder harvest reduction of </a:t>
            </a:r>
            <a:r>
              <a:rPr lang="en-US" sz="2400" b="1" smtClean="0"/>
              <a:t>14.3%</a:t>
            </a:r>
          </a:p>
        </p:txBody>
      </p:sp>
      <p:pic>
        <p:nvPicPr>
          <p:cNvPr id="14339" name="Picture 3" descr="flounder_summ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962400"/>
            <a:ext cx="37131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smtClean="0"/>
              <a:t>Declining Federally Set Harvest Limits</a:t>
            </a:r>
          </a:p>
        </p:txBody>
      </p:sp>
      <p:graphicFrame>
        <p:nvGraphicFramePr>
          <p:cNvPr id="15362" name="Content Placeholder 3"/>
          <p:cNvGraphicFramePr>
            <a:graphicFrameLocks noGrp="1"/>
          </p:cNvGraphicFramePr>
          <p:nvPr>
            <p:ph idx="1"/>
          </p:nvPr>
        </p:nvGraphicFramePr>
        <p:xfrm>
          <a:off x="177800" y="863600"/>
          <a:ext cx="8712200" cy="4627563"/>
        </p:xfrm>
        <a:graphic>
          <a:graphicData uri="http://schemas.openxmlformats.org/presentationml/2006/ole">
            <p:oleObj spid="_x0000_s15362" r:id="rId4" imgW="8711939" imgH="4627265" progId="Excel.Chart.8">
              <p:embed/>
            </p:oleObj>
          </a:graphicData>
        </a:graphic>
      </p:graphicFrame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57200" y="54102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Calibri" pitchFamily="34" charset="0"/>
              </a:rPr>
              <a:t>**The Harvest Limit in 2013 is only ~90% of the 2012 limit.**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</a:rPr>
              <a:t>Harvest Estimate Discrepancy</a:t>
            </a:r>
            <a:endParaRPr lang="en-US" sz="4000" b="1" dirty="0">
              <a:latin typeface="+mn-lt"/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914400"/>
            <a:ext cx="6867525" cy="4525963"/>
          </a:xfrm>
        </p:spPr>
      </p:pic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685800" y="5562600"/>
            <a:ext cx="7831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Problem</a:t>
            </a:r>
            <a:r>
              <a:rPr lang="en-US" sz="2000" b="1">
                <a:latin typeface="Calibri" pitchFamily="34" charset="0"/>
              </a:rPr>
              <a:t>: Allocations are still based upon 1998 </a:t>
            </a:r>
            <a:r>
              <a:rPr lang="en-US" sz="2000" b="1" u="sng">
                <a:latin typeface="Calibri" pitchFamily="34" charset="0"/>
              </a:rPr>
              <a:t>MRFSS</a:t>
            </a:r>
            <a:r>
              <a:rPr lang="en-US" sz="2000" b="1">
                <a:latin typeface="Calibri" pitchFamily="34" charset="0"/>
              </a:rPr>
              <a:t> harvest estimates</a:t>
            </a:r>
          </a:p>
          <a:p>
            <a:r>
              <a:rPr lang="en-US" sz="1600" b="1">
                <a:latin typeface="Calibri" pitchFamily="34" charset="0"/>
              </a:rPr>
              <a:t>NY Avg. = MRIP is 14.6% higher than MRFSS         NJ Avg. = MRIP is 9.8% lower than MRFSS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Summer Flounder …to be continued…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Reconsider the 1998 MRFSS based allocation?</a:t>
            </a:r>
          </a:p>
          <a:p>
            <a:endParaRPr lang="en-US" smtClean="0"/>
          </a:p>
          <a:p>
            <a:r>
              <a:rPr lang="en-US" smtClean="0"/>
              <a:t>Status quo regulations? </a:t>
            </a:r>
          </a:p>
          <a:p>
            <a:pPr lvl="1"/>
            <a:r>
              <a:rPr lang="en-US" smtClean="0"/>
              <a:t>Decrease NY’s minimum size?</a:t>
            </a:r>
          </a:p>
          <a:p>
            <a:pPr lvl="1"/>
            <a:endParaRPr lang="en-US" smtClean="0"/>
          </a:p>
          <a:p>
            <a:r>
              <a:rPr lang="en-US" smtClean="0"/>
              <a:t>The next ASMFC meeting is scheduled for February 19-21, 2013.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4000" b="1" smtClean="0"/>
              <a:t>Black Sea Bass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sz="2800" smtClean="0"/>
              <a:t>2012 Regulations: 15 fish at 13” June 15 – December 31</a:t>
            </a:r>
          </a:p>
          <a:p>
            <a:endParaRPr lang="en-US" sz="2800" smtClean="0"/>
          </a:p>
          <a:p>
            <a:r>
              <a:rPr lang="en-US" sz="2800" smtClean="0"/>
              <a:t>In 2012 NY recreational anglers harvested (MRIP): </a:t>
            </a:r>
          </a:p>
          <a:p>
            <a:pPr lvl="1"/>
            <a:r>
              <a:rPr lang="en-US" sz="2400" smtClean="0"/>
              <a:t>272,955 black sea bass (through Oct. 31 only)</a:t>
            </a:r>
          </a:p>
          <a:p>
            <a:pPr lvl="1"/>
            <a:r>
              <a:rPr lang="en-US" sz="2400" smtClean="0"/>
              <a:t>Nov. and Dec. estimates wont be available until ~Feb. 15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2012 Regional Management:</a:t>
            </a:r>
          </a:p>
          <a:p>
            <a:pPr lvl="1"/>
            <a:r>
              <a:rPr lang="en-US" sz="2400" smtClean="0"/>
              <a:t>MA, RI, CT, NY &amp; NJ</a:t>
            </a:r>
          </a:p>
          <a:p>
            <a:pPr lvl="1"/>
            <a:r>
              <a:rPr lang="en-US" sz="2400" smtClean="0"/>
              <a:t>Overharvested black sea bass. 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2012 Coastwide:</a:t>
            </a:r>
          </a:p>
          <a:p>
            <a:pPr lvl="1"/>
            <a:r>
              <a:rPr lang="en-US" sz="2400" smtClean="0"/>
              <a:t>Target = 1.32 million lbs</a:t>
            </a:r>
          </a:p>
          <a:p>
            <a:pPr lvl="1"/>
            <a:r>
              <a:rPr lang="en-US" sz="2400" smtClean="0"/>
              <a:t>Harvest =  ~3 million lbs</a:t>
            </a:r>
          </a:p>
        </p:txBody>
      </p:sp>
      <p:pic>
        <p:nvPicPr>
          <p:cNvPr id="18435" name="Picture 3" descr="Black_sea_bas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8575" y="4495800"/>
            <a:ext cx="36528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Black Sea Bass : January and February Opening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In June 2012, the Mid-Atlantic Fishery Management Council (MAFMC) voted to open federal waters to recreational harvest in Jan. &amp; Feb. (Wave 1).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In Dec. 2012, the ASMFC voted to open state waters to recreational harvest during Wave 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NY followed suit: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Matched federal regulations (15 fish at 12.5”)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err="1" smtClean="0"/>
              <a:t>Bycatch</a:t>
            </a:r>
            <a:r>
              <a:rPr lang="en-US" sz="3200" dirty="0" smtClean="0"/>
              <a:t> Issue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Level economic playing field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Problems: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No monitoring (MRIP) during Wave 1 except in NC and FL.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Overharvest of </a:t>
            </a:r>
            <a:r>
              <a:rPr lang="en-US" sz="3200" dirty="0"/>
              <a:t>b</a:t>
            </a:r>
            <a:r>
              <a:rPr lang="en-US" sz="3200" dirty="0" smtClean="0"/>
              <a:t>lack </a:t>
            </a:r>
            <a:r>
              <a:rPr lang="en-US" sz="3200" dirty="0"/>
              <a:t>s</a:t>
            </a:r>
            <a:r>
              <a:rPr lang="en-US" sz="3200" dirty="0" smtClean="0"/>
              <a:t>ea bass in 2012.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dirty="0" smtClean="0"/>
              <a:t>Unknown if/how states will have to account for Wave 1 harvest of black sea bass.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smtClean="0"/>
              <a:t>Black Sea Bass: reconsidering annual catch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The MAFMC’s Scientific and Statistical Committee(SSC):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Black sea bass is a Data-Poor species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Uncertainty= conservative </a:t>
            </a:r>
            <a:r>
              <a:rPr lang="en-US" sz="2400" b="1" u="sng" dirty="0" smtClean="0"/>
              <a:t>A</a:t>
            </a:r>
            <a:r>
              <a:rPr lang="en-US" sz="2400" dirty="0" smtClean="0"/>
              <a:t>llowable </a:t>
            </a:r>
            <a:r>
              <a:rPr lang="en-US" sz="2400" b="1" u="sng" dirty="0" smtClean="0"/>
              <a:t>B</a:t>
            </a:r>
            <a:r>
              <a:rPr lang="en-US" sz="2400" dirty="0" smtClean="0"/>
              <a:t>iological </a:t>
            </a:r>
            <a:r>
              <a:rPr lang="en-US" sz="2400" b="1" u="sng" dirty="0" smtClean="0"/>
              <a:t>C</a:t>
            </a:r>
            <a:r>
              <a:rPr lang="en-US" sz="2400" dirty="0" smtClean="0"/>
              <a:t>atch of 4.5 million pounds.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2013 Recreational harvest limit of 1.85 million lbs.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SSC is reconsidering the </a:t>
            </a:r>
            <a:r>
              <a:rPr lang="en-US" sz="3000" b="1" dirty="0" smtClean="0"/>
              <a:t>ABC</a:t>
            </a:r>
            <a:r>
              <a:rPr lang="en-US" sz="3000" dirty="0" smtClean="0"/>
              <a:t> they have set: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SSC meets January 23, 2013. Council meets February 12 – 14, 2013.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/>
              <a:t>The Council is reconsidering accountability measures: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Could effect all Council governed recreational fisheries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Outcome: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commercial and recreational catch limits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recreational quota “lb for lb paybacks”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recreational fishing seasons in 2013 &amp; 2014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FF0000"/>
                </a:solidFill>
              </a:rPr>
              <a:t>Currently, paybacks from the 2012 harvest would effectively close the 2014 recreational fishery.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smtClean="0"/>
              <a:t>Black Sea Bass: Draft Addendum 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Harvest reduction and management scenarios in 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Management: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Coast-wide measures? 51% reduction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State by state? 20-25% reduction for NY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Regional approach? ~45% reduction MA-NJ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Strict regional approach – all regulations the same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Ad-hoc – as consistent as possible across the region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Using a 2 year or 3 year average?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Time Frame: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 year (expires after 2013)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 year (expires after 2014)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559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Arial</vt:lpstr>
      <vt:lpstr>Office Theme</vt:lpstr>
      <vt:lpstr>Microsoft Excel Chart</vt:lpstr>
      <vt:lpstr>Marine Resource Advisory Council January 15, 2013</vt:lpstr>
      <vt:lpstr>Summer Flounder</vt:lpstr>
      <vt:lpstr>Declining Federally Set Harvest Limits</vt:lpstr>
      <vt:lpstr>Harvest Estimate Discrepancy</vt:lpstr>
      <vt:lpstr>Summer Flounder …to be continued…</vt:lpstr>
      <vt:lpstr>Black Sea Bass</vt:lpstr>
      <vt:lpstr>Black Sea Bass : January and February Opening</vt:lpstr>
      <vt:lpstr>Black Sea Bass: reconsidering annual catch limits</vt:lpstr>
      <vt:lpstr>Black Sea Bass: Draft Addendum 23</vt:lpstr>
      <vt:lpstr>Black Sea Bass: Draft Addendum 23 continued</vt:lpstr>
      <vt:lpstr>Scup</vt:lpstr>
    </vt:vector>
  </TitlesOfParts>
  <Company>NYSDEC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Resource Advisory Council January 15, 2013</dc:title>
  <dc:creator>John Maniscalco</dc:creator>
  <cp:lastModifiedBy>Kim Knoll</cp:lastModifiedBy>
  <cp:revision>63</cp:revision>
  <dcterms:created xsi:type="dcterms:W3CDTF">2013-01-14T13:30:06Z</dcterms:created>
  <dcterms:modified xsi:type="dcterms:W3CDTF">2013-02-28T16:55:32Z</dcterms:modified>
</cp:coreProperties>
</file>