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handoutMasterIdLst>
    <p:handoutMasterId r:id="rId10"/>
  </p:handoutMasterIdLst>
  <p:sldIdLst>
    <p:sldId id="256" r:id="rId2"/>
    <p:sldId id="273" r:id="rId3"/>
    <p:sldId id="274" r:id="rId4"/>
    <p:sldId id="257" r:id="rId5"/>
    <p:sldId id="261" r:id="rId6"/>
    <p:sldId id="271" r:id="rId7"/>
    <p:sldId id="260" r:id="rId8"/>
  </p:sldIdLst>
  <p:sldSz cx="9144000" cy="5143500" type="screen16x9"/>
  <p:notesSz cx="6985000" cy="92837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5234"/>
    <a:srgbClr val="646569"/>
    <a:srgbClr val="002D73"/>
    <a:srgbClr val="1F3261"/>
    <a:srgbClr val="007681"/>
    <a:srgbClr val="458993"/>
    <a:srgbClr val="6A86B8"/>
    <a:srgbClr val="F7A800"/>
    <a:srgbClr val="FFD100"/>
    <a:srgbClr val="8A8A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83333" autoAdjust="0"/>
  </p:normalViewPr>
  <p:slideViewPr>
    <p:cSldViewPr snapToGrid="0">
      <p:cViewPr>
        <p:scale>
          <a:sx n="73" d="100"/>
          <a:sy n="73" d="100"/>
        </p:scale>
        <p:origin x="-102" y="-16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8" d="100"/>
          <a:sy n="58" d="100"/>
        </p:scale>
        <p:origin x="241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56050" y="0"/>
            <a:ext cx="3027363" cy="465138"/>
          </a:xfrm>
          <a:prstGeom prst="rect">
            <a:avLst/>
          </a:prstGeom>
        </p:spPr>
        <p:txBody>
          <a:bodyPr vert="horz" lIns="91440" tIns="45720" rIns="91440" bIns="45720" rtlCol="0"/>
          <a:lstStyle>
            <a:lvl1pPr algn="r">
              <a:defRPr sz="1200"/>
            </a:lvl1pPr>
          </a:lstStyle>
          <a:p>
            <a:fld id="{8BE21B36-0A0C-4868-A822-535BED6CDF4A}" type="datetimeFigureOut">
              <a:rPr lang="en-US" smtClean="0"/>
              <a:t>3/20/2018</a:t>
            </a:fld>
            <a:endParaRPr lang="en-US"/>
          </a:p>
        </p:txBody>
      </p:sp>
      <p:sp>
        <p:nvSpPr>
          <p:cNvPr id="4" name="Footer Placeholder 3"/>
          <p:cNvSpPr>
            <a:spLocks noGrp="1"/>
          </p:cNvSpPr>
          <p:nvPr>
            <p:ph type="ftr" sz="quarter" idx="2"/>
          </p:nvPr>
        </p:nvSpPr>
        <p:spPr>
          <a:xfrm>
            <a:off x="0" y="8818563"/>
            <a:ext cx="3027363" cy="4651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56050" y="8818563"/>
            <a:ext cx="3027363" cy="465137"/>
          </a:xfrm>
          <a:prstGeom prst="rect">
            <a:avLst/>
          </a:prstGeom>
        </p:spPr>
        <p:txBody>
          <a:bodyPr vert="horz" lIns="91440" tIns="45720" rIns="91440" bIns="45720" rtlCol="0" anchor="b"/>
          <a:lstStyle>
            <a:lvl1pPr algn="r">
              <a:defRPr sz="1200"/>
            </a:lvl1pPr>
          </a:lstStyle>
          <a:p>
            <a:fld id="{00414209-FFBF-4D22-B86C-5579150DFE8D}" type="slidenum">
              <a:rPr lang="en-US" smtClean="0"/>
              <a:t>‹#›</a:t>
            </a:fld>
            <a:endParaRPr lang="en-US"/>
          </a:p>
        </p:txBody>
      </p:sp>
    </p:spTree>
    <p:extLst>
      <p:ext uri="{BB962C8B-B14F-4D97-AF65-F5344CB8AC3E}">
        <p14:creationId xmlns:p14="http://schemas.microsoft.com/office/powerpoint/2010/main" val="2310008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a:lvl1pPr>
          </a:lstStyle>
          <a:p>
            <a:fld id="{177CF3DF-59C6-4329-B11B-CB32CB0E89EE}" type="datetimeFigureOut">
              <a:rPr lang="en-US" smtClean="0"/>
              <a:t>3/20/2018</a:t>
            </a:fld>
            <a:endParaRPr lang="en-US"/>
          </a:p>
        </p:txBody>
      </p:sp>
      <p:sp>
        <p:nvSpPr>
          <p:cNvPr id="4" name="Slide Image Placeholder 3"/>
          <p:cNvSpPr>
            <a:spLocks noGrp="1" noRot="1" noChangeAspect="1"/>
          </p:cNvSpPr>
          <p:nvPr>
            <p:ph type="sldImg" idx="2"/>
          </p:nvPr>
        </p:nvSpPr>
        <p:spPr>
          <a:xfrm>
            <a:off x="706438" y="1160463"/>
            <a:ext cx="5572125" cy="3133725"/>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a:lvl1pPr>
          </a:lstStyle>
          <a:p>
            <a:fld id="{AFC2745C-974B-44A5-9950-B8B52E817D62}" type="slidenum">
              <a:rPr lang="en-US" smtClean="0"/>
              <a:t>‹#›</a:t>
            </a:fld>
            <a:endParaRPr lang="en-US"/>
          </a:p>
        </p:txBody>
      </p:sp>
    </p:spTree>
    <p:extLst>
      <p:ext uri="{BB962C8B-B14F-4D97-AF65-F5344CB8AC3E}">
        <p14:creationId xmlns:p14="http://schemas.microsoft.com/office/powerpoint/2010/main" val="207624240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C2745C-974B-44A5-9950-B8B52E817D62}" type="slidenum">
              <a:rPr lang="en-US" smtClean="0"/>
              <a:t>1</a:t>
            </a:fld>
            <a:endParaRPr lang="en-US"/>
          </a:p>
        </p:txBody>
      </p:sp>
    </p:spTree>
    <p:extLst>
      <p:ext uri="{BB962C8B-B14F-4D97-AF65-F5344CB8AC3E}">
        <p14:creationId xmlns:p14="http://schemas.microsoft.com/office/powerpoint/2010/main" val="2805772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C2745C-974B-44A5-9950-B8B52E817D62}" type="slidenum">
              <a:rPr lang="en-US" smtClean="0"/>
              <a:t>2</a:t>
            </a:fld>
            <a:endParaRPr lang="en-US"/>
          </a:p>
        </p:txBody>
      </p:sp>
    </p:spTree>
    <p:extLst>
      <p:ext uri="{BB962C8B-B14F-4D97-AF65-F5344CB8AC3E}">
        <p14:creationId xmlns:p14="http://schemas.microsoft.com/office/powerpoint/2010/main" val="5483651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Currently if fish</a:t>
            </a:r>
            <a:r>
              <a:rPr lang="en-US" baseline="0" dirty="0"/>
              <a:t> both LCMA 4 &amp; 6 have 4 month closure – May, Sept - Nov</a:t>
            </a:r>
            <a:endParaRPr lang="en-US" dirty="0"/>
          </a:p>
        </p:txBody>
      </p:sp>
      <p:sp>
        <p:nvSpPr>
          <p:cNvPr id="4" name="Slide Number Placeholder 3"/>
          <p:cNvSpPr>
            <a:spLocks noGrp="1"/>
          </p:cNvSpPr>
          <p:nvPr>
            <p:ph type="sldNum" sz="quarter" idx="10"/>
          </p:nvPr>
        </p:nvSpPr>
        <p:spPr/>
        <p:txBody>
          <a:bodyPr/>
          <a:lstStyle/>
          <a:p>
            <a:fld id="{AFC2745C-974B-44A5-9950-B8B52E817D62}" type="slidenum">
              <a:rPr lang="en-US" smtClean="0"/>
              <a:t>3</a:t>
            </a:fld>
            <a:endParaRPr lang="en-US"/>
          </a:p>
        </p:txBody>
      </p:sp>
    </p:spTree>
    <p:extLst>
      <p:ext uri="{BB962C8B-B14F-4D97-AF65-F5344CB8AC3E}">
        <p14:creationId xmlns:p14="http://schemas.microsoft.com/office/powerpoint/2010/main" val="1739477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C2745C-974B-44A5-9950-B8B52E817D62}" type="slidenum">
              <a:rPr lang="en-US" smtClean="0"/>
              <a:t>4</a:t>
            </a:fld>
            <a:endParaRPr lang="en-US"/>
          </a:p>
        </p:txBody>
      </p:sp>
    </p:spTree>
    <p:extLst>
      <p:ext uri="{BB962C8B-B14F-4D97-AF65-F5344CB8AC3E}">
        <p14:creationId xmlns:p14="http://schemas.microsoft.com/office/powerpoint/2010/main" val="509003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kern="1200" dirty="0">
                <a:solidFill>
                  <a:schemeClr val="tx1"/>
                </a:solidFill>
                <a:effectLst/>
                <a:latin typeface="+mn-lt"/>
                <a:ea typeface="+mn-ea"/>
                <a:cs typeface="+mn-cs"/>
              </a:rPr>
              <a:t>1. Currently New York does not have the mechanism to adjust trip limits in a timely manner and stay consistent with the ASMFC and federal rules.  This creates a loophole in the federal rules, where permit holders can harvest more than the federal trip and/or possession limit and land it in New York. Due to differences in federal permitting and quota management, the rules will be implemented differently for each species group.  Implementing these rules will prevent state and/or federal permit holders from overharvesting these important resources, by eliminating ports where this illegal harvest can be landed.</a:t>
            </a:r>
            <a:endParaRPr lang="en-US" dirty="0"/>
          </a:p>
        </p:txBody>
      </p:sp>
      <p:sp>
        <p:nvSpPr>
          <p:cNvPr id="4" name="Slide Number Placeholder 3"/>
          <p:cNvSpPr>
            <a:spLocks noGrp="1"/>
          </p:cNvSpPr>
          <p:nvPr>
            <p:ph type="sldNum" sz="quarter" idx="10"/>
          </p:nvPr>
        </p:nvSpPr>
        <p:spPr/>
        <p:txBody>
          <a:bodyPr/>
          <a:lstStyle/>
          <a:p>
            <a:fld id="{AFC2745C-974B-44A5-9950-B8B52E817D62}" type="slidenum">
              <a:rPr lang="en-US" smtClean="0"/>
              <a:t>5</a:t>
            </a:fld>
            <a:endParaRPr lang="en-US"/>
          </a:p>
        </p:txBody>
      </p:sp>
    </p:spTree>
    <p:extLst>
      <p:ext uri="{BB962C8B-B14F-4D97-AF65-F5344CB8AC3E}">
        <p14:creationId xmlns:p14="http://schemas.microsoft.com/office/powerpoint/2010/main" val="15593386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a:t>2. </a:t>
            </a:r>
            <a:r>
              <a:rPr lang="en-US" sz="900" kern="1200" dirty="0">
                <a:solidFill>
                  <a:schemeClr val="tx1"/>
                </a:solidFill>
                <a:effectLst/>
                <a:latin typeface="+mn-lt"/>
                <a:ea typeface="+mn-ea"/>
                <a:cs typeface="+mn-cs"/>
              </a:rPr>
              <a:t>Makes the size limit for cod in New York consistent with neighboring states and federal waters. State fishermen have a higher by-catch (they must throwback fish between 19 and 22 inches) and increased fishing effort (time and effort needed to sort out fish smaller than 22 inches). State fishermen who target cod are at a fishing disadvantage when compared to fishermen from neighboring states.</a:t>
            </a:r>
          </a:p>
          <a:p>
            <a:endParaRPr lang="en-US" dirty="0"/>
          </a:p>
          <a:p>
            <a:r>
              <a:rPr lang="en-US" dirty="0"/>
              <a:t>3. </a:t>
            </a:r>
            <a:r>
              <a:rPr lang="en-US" sz="900" kern="1200" dirty="0">
                <a:solidFill>
                  <a:schemeClr val="tx1"/>
                </a:solidFill>
                <a:effectLst/>
                <a:latin typeface="+mn-lt"/>
                <a:ea typeface="+mn-ea"/>
                <a:cs typeface="+mn-cs"/>
              </a:rPr>
              <a:t>The ASMFC fisheries management plan for coastal sharks states that a person operating a vessel north of 34°00’ N. latitude may not possess, land or sell any </a:t>
            </a:r>
            <a:r>
              <a:rPr lang="en-US" sz="900" kern="1200" dirty="0" err="1">
                <a:solidFill>
                  <a:schemeClr val="tx1"/>
                </a:solidFill>
                <a:effectLst/>
                <a:latin typeface="+mn-lt"/>
                <a:ea typeface="+mn-ea"/>
                <a:cs typeface="+mn-cs"/>
              </a:rPr>
              <a:t>Blacknose</a:t>
            </a:r>
            <a:r>
              <a:rPr lang="en-US" sz="900" kern="1200" dirty="0">
                <a:solidFill>
                  <a:schemeClr val="tx1"/>
                </a:solidFill>
                <a:effectLst/>
                <a:latin typeface="+mn-lt"/>
                <a:ea typeface="+mn-ea"/>
                <a:cs typeface="+mn-cs"/>
              </a:rPr>
              <a:t> sharks. The current New York regulation contradicts this rule and specifies no possession limit for </a:t>
            </a:r>
            <a:r>
              <a:rPr lang="en-US" sz="900" kern="1200" dirty="0" err="1">
                <a:solidFill>
                  <a:schemeClr val="tx1"/>
                </a:solidFill>
                <a:effectLst/>
                <a:latin typeface="+mn-lt"/>
                <a:ea typeface="+mn-ea"/>
                <a:cs typeface="+mn-cs"/>
              </a:rPr>
              <a:t>Blacknose</a:t>
            </a:r>
            <a:r>
              <a:rPr lang="en-US" sz="900" kern="1200" dirty="0">
                <a:solidFill>
                  <a:schemeClr val="tx1"/>
                </a:solidFill>
                <a:effectLst/>
                <a:latin typeface="+mn-lt"/>
                <a:ea typeface="+mn-ea"/>
                <a:cs typeface="+mn-cs"/>
              </a:rPr>
              <a:t> sharks. </a:t>
            </a:r>
          </a:p>
          <a:p>
            <a:endParaRPr lang="en-US" sz="900" kern="1200" dirty="0">
              <a:solidFill>
                <a:schemeClr val="tx1"/>
              </a:solidFill>
              <a:effectLst/>
              <a:latin typeface="+mn-lt"/>
              <a:ea typeface="+mn-ea"/>
              <a:cs typeface="+mn-cs"/>
            </a:endParaRPr>
          </a:p>
          <a:p>
            <a:r>
              <a:rPr lang="en-US" sz="900" kern="1200" dirty="0">
                <a:solidFill>
                  <a:schemeClr val="tx1"/>
                </a:solidFill>
                <a:effectLst/>
                <a:latin typeface="+mn-lt"/>
                <a:ea typeface="+mn-ea"/>
                <a:cs typeface="+mn-cs"/>
              </a:rPr>
              <a:t>4. A – HMS</a:t>
            </a:r>
            <a:r>
              <a:rPr lang="en-US" sz="900" kern="1200" baseline="0" dirty="0">
                <a:solidFill>
                  <a:schemeClr val="tx1"/>
                </a:solidFill>
                <a:effectLst/>
                <a:latin typeface="+mn-lt"/>
                <a:ea typeface="+mn-ea"/>
                <a:cs typeface="+mn-cs"/>
              </a:rPr>
              <a:t> emergency rule increase size limit shortfin </a:t>
            </a:r>
            <a:r>
              <a:rPr lang="en-US" sz="900" kern="1200" baseline="0" dirty="0" err="1">
                <a:solidFill>
                  <a:schemeClr val="tx1"/>
                </a:solidFill>
                <a:effectLst/>
                <a:latin typeface="+mn-lt"/>
                <a:ea typeface="+mn-ea"/>
                <a:cs typeface="+mn-cs"/>
              </a:rPr>
              <a:t>mako</a:t>
            </a:r>
            <a:r>
              <a:rPr lang="en-US" sz="900" kern="1200" baseline="0" dirty="0">
                <a:solidFill>
                  <a:schemeClr val="tx1"/>
                </a:solidFill>
                <a:effectLst/>
                <a:latin typeface="+mn-lt"/>
                <a:ea typeface="+mn-ea"/>
                <a:cs typeface="+mn-cs"/>
              </a:rPr>
              <a:t> </a:t>
            </a:r>
            <a:r>
              <a:rPr lang="en-US" sz="900" kern="1200" baseline="0">
                <a:solidFill>
                  <a:schemeClr val="tx1"/>
                </a:solidFill>
                <a:effectLst/>
                <a:latin typeface="+mn-lt"/>
                <a:ea typeface="+mn-ea"/>
                <a:cs typeface="+mn-cs"/>
              </a:rPr>
              <a:t>from 54 </a:t>
            </a:r>
            <a:r>
              <a:rPr lang="en-US" sz="900" kern="1200" baseline="0" dirty="0">
                <a:solidFill>
                  <a:schemeClr val="tx1"/>
                </a:solidFill>
                <a:effectLst/>
                <a:latin typeface="+mn-lt"/>
                <a:ea typeface="+mn-ea"/>
                <a:cs typeface="+mn-cs"/>
              </a:rPr>
              <a:t>to 83 inches for recreational fishery.  Would like to revise regulatory language to follow NMFS min size limits for non-prohibited shark species. Precautionary for sharks – rulemakings take considerable time</a:t>
            </a:r>
          </a:p>
          <a:p>
            <a:endParaRPr lang="en-US" sz="900" kern="1200" dirty="0">
              <a:solidFill>
                <a:schemeClr val="tx1"/>
              </a:solidFill>
              <a:effectLst/>
              <a:latin typeface="+mn-lt"/>
              <a:ea typeface="+mn-ea"/>
              <a:cs typeface="+mn-cs"/>
            </a:endParaRPr>
          </a:p>
          <a:p>
            <a:r>
              <a:rPr lang="en-US" sz="900" kern="1200" dirty="0">
                <a:solidFill>
                  <a:schemeClr val="tx1"/>
                </a:solidFill>
                <a:effectLst/>
                <a:latin typeface="+mn-lt"/>
                <a:ea typeface="+mn-ea"/>
                <a:cs typeface="+mn-cs"/>
              </a:rPr>
              <a:t>4bASMFC coastal shark FMP specifies that recreational</a:t>
            </a:r>
            <a:r>
              <a:rPr lang="en-US" sz="900" kern="1200" baseline="0" dirty="0">
                <a:solidFill>
                  <a:schemeClr val="tx1"/>
                </a:solidFill>
                <a:effectLst/>
                <a:latin typeface="+mn-lt"/>
                <a:ea typeface="+mn-ea"/>
                <a:cs typeface="+mn-cs"/>
              </a:rPr>
              <a:t> </a:t>
            </a:r>
            <a:r>
              <a:rPr lang="en-US" sz="900" kern="1200" dirty="0">
                <a:solidFill>
                  <a:schemeClr val="tx1"/>
                </a:solidFill>
                <a:effectLst/>
                <a:latin typeface="+mn-lt"/>
                <a:ea typeface="+mn-ea"/>
                <a:cs typeface="+mn-cs"/>
              </a:rPr>
              <a:t>minimum size limits are measured in fork length.  New York’s current shark minimum size does not specify the type of length measurement.  The proposed amendment will clarify that the minimum size limit is measured as fork length.  The current rules include a definition of fork length.</a:t>
            </a:r>
          </a:p>
          <a:p>
            <a:endParaRPr lang="en-US" dirty="0"/>
          </a:p>
        </p:txBody>
      </p:sp>
      <p:sp>
        <p:nvSpPr>
          <p:cNvPr id="4" name="Slide Number Placeholder 3"/>
          <p:cNvSpPr>
            <a:spLocks noGrp="1"/>
          </p:cNvSpPr>
          <p:nvPr>
            <p:ph type="sldNum" sz="quarter" idx="10"/>
          </p:nvPr>
        </p:nvSpPr>
        <p:spPr/>
        <p:txBody>
          <a:bodyPr/>
          <a:lstStyle/>
          <a:p>
            <a:fld id="{AFC2745C-974B-44A5-9950-B8B52E817D62}" type="slidenum">
              <a:rPr lang="en-US" smtClean="0"/>
              <a:t>6</a:t>
            </a:fld>
            <a:endParaRPr lang="en-US"/>
          </a:p>
        </p:txBody>
      </p:sp>
    </p:spTree>
    <p:extLst>
      <p:ext uri="{BB962C8B-B14F-4D97-AF65-F5344CB8AC3E}">
        <p14:creationId xmlns:p14="http://schemas.microsoft.com/office/powerpoint/2010/main" val="1533361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C2745C-974B-44A5-9950-B8B52E817D62}" type="slidenum">
              <a:rPr lang="en-US" smtClean="0"/>
              <a:t>7</a:t>
            </a:fld>
            <a:endParaRPr lang="en-US"/>
          </a:p>
        </p:txBody>
      </p:sp>
    </p:spTree>
    <p:extLst>
      <p:ext uri="{BB962C8B-B14F-4D97-AF65-F5344CB8AC3E}">
        <p14:creationId xmlns:p14="http://schemas.microsoft.com/office/powerpoint/2010/main" val="3200616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p:cNvSpPr/>
          <p:nvPr userDrawn="1"/>
        </p:nvSpPr>
        <p:spPr>
          <a:xfrm rot="10800000" flipV="1">
            <a:off x="0" y="3790950"/>
            <a:ext cx="9144000" cy="135255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lIns="338328" tIns="201168" rIns="0" bIns="274320" rtlCol="0" anchor="t" anchorCtr="0"/>
          <a:lstStyle/>
          <a:p>
            <a:pPr marL="215504" marR="0" indent="0" algn="l" defTabSz="685800" rtl="0" eaLnBrk="1" fontAlgn="auto" latinLnBrk="0" hangingPunct="1">
              <a:lnSpc>
                <a:spcPct val="100000"/>
              </a:lnSpc>
              <a:spcBef>
                <a:spcPts val="0"/>
              </a:spcBef>
              <a:spcAft>
                <a:spcPts val="0"/>
              </a:spcAft>
              <a:buClrTx/>
              <a:buSzTx/>
              <a:buFontTx/>
              <a:buNone/>
              <a:tabLst>
                <a:tab pos="8788004" algn="r"/>
              </a:tabLst>
              <a:defRPr/>
            </a:pPr>
            <a:endParaRPr lang="en-US" sz="1400" b="1" dirty="0">
              <a:latin typeface="Arial" panose="020B0604020202020204" pitchFamily="34" charset="0"/>
              <a:cs typeface="Arial" panose="020B0604020202020204" pitchFamily="34" charset="0"/>
            </a:endParaRPr>
          </a:p>
        </p:txBody>
      </p:sp>
      <p:sp>
        <p:nvSpPr>
          <p:cNvPr id="9" name="Rectangle 8"/>
          <p:cNvSpPr/>
          <p:nvPr userDrawn="1"/>
        </p:nvSpPr>
        <p:spPr>
          <a:xfrm>
            <a:off x="0" y="-1"/>
            <a:ext cx="9144000" cy="13773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14" name="Rectangle 13"/>
          <p:cNvSpPr/>
          <p:nvPr userDrawn="1"/>
        </p:nvSpPr>
        <p:spPr>
          <a:xfrm>
            <a:off x="0" y="3714750"/>
            <a:ext cx="9144000" cy="76200"/>
          </a:xfrm>
          <a:prstGeom prst="rect">
            <a:avLst/>
          </a:prstGeom>
          <a:solidFill>
            <a:srgbClr val="2C52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57200" y="1377387"/>
            <a:ext cx="8401050" cy="1099113"/>
          </a:xfrm>
        </p:spPr>
        <p:txBody>
          <a:bodyPr anchor="b">
            <a:normAutofit/>
          </a:bodyPr>
          <a:lstStyle>
            <a:lvl1pPr algn="l">
              <a:defRPr sz="4000">
                <a:solidFill>
                  <a:srgbClr val="002D73"/>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2628337"/>
            <a:ext cx="8401050" cy="911087"/>
          </a:xfrm>
        </p:spPr>
        <p:txBody>
          <a:bodyPr>
            <a:normAutofit/>
          </a:bodyPr>
          <a:lstStyle>
            <a:lvl1pPr marL="0" indent="0" algn="l">
              <a:buNone/>
              <a:defRPr sz="2800" b="1">
                <a:solidFill>
                  <a:srgbClr val="646569"/>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5662" y="364331"/>
            <a:ext cx="3529129" cy="925741"/>
          </a:xfrm>
          <a:prstGeom prst="rect">
            <a:avLst/>
          </a:prstGeom>
        </p:spPr>
      </p:pic>
    </p:spTree>
    <p:extLst>
      <p:ext uri="{BB962C8B-B14F-4D97-AF65-F5344CB8AC3E}">
        <p14:creationId xmlns:p14="http://schemas.microsoft.com/office/powerpoint/2010/main" val="2210477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17410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0" name="Rectangle 19"/>
          <p:cNvSpPr/>
          <p:nvPr userDrawn="1"/>
        </p:nvSpPr>
        <p:spPr>
          <a:xfrm>
            <a:off x="0" y="-1"/>
            <a:ext cx="9144000" cy="13773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
        <p:nvSpPr>
          <p:cNvPr id="2" name="Title 1"/>
          <p:cNvSpPr>
            <a:spLocks noGrp="1"/>
          </p:cNvSpPr>
          <p:nvPr>
            <p:ph type="title"/>
          </p:nvPr>
        </p:nvSpPr>
        <p:spPr>
          <a:xfrm>
            <a:off x="1" y="1621847"/>
            <a:ext cx="5334000" cy="2702503"/>
          </a:xfrm>
          <a:solidFill>
            <a:srgbClr val="002D73"/>
          </a:solidFill>
        </p:spPr>
        <p:txBody>
          <a:bodyPr lIns="512064" tIns="228600" rIns="365760" anchor="t" anchorCtr="0">
            <a:normAutofit/>
          </a:bodyPr>
          <a:lstStyle>
            <a:lvl1pPr>
              <a:lnSpc>
                <a:spcPct val="100000"/>
              </a:lnSpc>
              <a:defRPr sz="4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25780" y="3291840"/>
            <a:ext cx="4511040" cy="891540"/>
          </a:xfrm>
        </p:spPr>
        <p:txBody>
          <a:bodyPr>
            <a:normAutofit/>
          </a:bodyPr>
          <a:lstStyle>
            <a:lvl1pPr marL="0" indent="0">
              <a:buNone/>
              <a:defRPr sz="2800" b="1">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10" name="Rectangle 9"/>
          <p:cNvSpPr/>
          <p:nvPr userDrawn="1"/>
        </p:nvSpPr>
        <p:spPr>
          <a:xfrm rot="10800000" flipV="1">
            <a:off x="0" y="115493"/>
            <a:ext cx="9144000" cy="2202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27432" tIns="45720" rIns="274320" rtlCol="0" anchor="ctr"/>
          <a:lstStyle/>
          <a:p>
            <a:pPr marL="215504" marR="0" indent="0" algn="l" defTabSz="685800" rtl="0" eaLnBrk="1" fontAlgn="auto" latinLnBrk="0" hangingPunct="1">
              <a:lnSpc>
                <a:spcPct val="100000"/>
              </a:lnSpc>
              <a:spcBef>
                <a:spcPts val="0"/>
              </a:spcBef>
              <a:spcAft>
                <a:spcPts val="0"/>
              </a:spcAft>
              <a:buClrTx/>
              <a:buSzTx/>
              <a:buFontTx/>
              <a:buNone/>
              <a:tabLst>
                <a:tab pos="8750300" algn="r"/>
              </a:tabLst>
              <a:defRPr/>
            </a:pPr>
            <a:r>
              <a:rPr lang="en-US" sz="1200" b="1" dirty="0">
                <a:solidFill>
                  <a:srgbClr val="002D73"/>
                </a:solidFill>
                <a:latin typeface="Arial" panose="020B0604020202020204" pitchFamily="34" charset="0"/>
                <a:cs typeface="Arial" panose="020B0604020202020204" pitchFamily="34" charset="0"/>
              </a:rPr>
              <a:t>	</a:t>
            </a:r>
            <a:fld id="{6C929F40-DA27-4434-83D4-CC1331048D9E}" type="slidenum">
              <a:rPr lang="en-US" sz="1200" b="1" smtClean="0">
                <a:solidFill>
                  <a:srgbClr val="002D73"/>
                </a:solidFill>
                <a:latin typeface="Arial" panose="020B0604020202020204" pitchFamily="34" charset="0"/>
                <a:cs typeface="Arial" panose="020B0604020202020204" pitchFamily="34" charset="0"/>
              </a:rPr>
              <a:pPr marL="215504" marR="0" indent="0" algn="l" defTabSz="685800" rtl="0" eaLnBrk="1" fontAlgn="auto" latinLnBrk="0" hangingPunct="1">
                <a:lnSpc>
                  <a:spcPct val="100000"/>
                </a:lnSpc>
                <a:spcBef>
                  <a:spcPts val="0"/>
                </a:spcBef>
                <a:spcAft>
                  <a:spcPts val="0"/>
                </a:spcAft>
                <a:buClrTx/>
                <a:buSzTx/>
                <a:buFontTx/>
                <a:buNone/>
                <a:tabLst>
                  <a:tab pos="8750300" algn="r"/>
                </a:tabLst>
                <a:defRPr/>
              </a:pPr>
              <a:t>‹#›</a:t>
            </a:fld>
            <a:endParaRPr lang="en-US" sz="1200" b="1" dirty="0">
              <a:solidFill>
                <a:srgbClr val="002D73"/>
              </a:solidFill>
              <a:latin typeface="Arial" panose="020B0604020202020204" pitchFamily="34" charset="0"/>
              <a:cs typeface="Arial" panose="020B0604020202020204" pitchFamily="34" charset="0"/>
            </a:endParaRPr>
          </a:p>
        </p:txBody>
      </p:sp>
      <p:sp>
        <p:nvSpPr>
          <p:cNvPr id="16" name="Rectangle 15"/>
          <p:cNvSpPr/>
          <p:nvPr userDrawn="1"/>
        </p:nvSpPr>
        <p:spPr>
          <a:xfrm>
            <a:off x="0" y="1540453"/>
            <a:ext cx="5334000" cy="81394"/>
          </a:xfrm>
          <a:prstGeom prst="rect">
            <a:avLst/>
          </a:prstGeom>
          <a:solidFill>
            <a:srgbClr val="2C52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7331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47650" y="508792"/>
            <a:ext cx="8610600" cy="91966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47650" y="1428461"/>
            <a:ext cx="4167188" cy="34229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19901" y="1428461"/>
            <a:ext cx="4138349" cy="34229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0120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7650" y="508793"/>
            <a:ext cx="8610600" cy="91966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47650" y="1428461"/>
            <a:ext cx="4035715" cy="617934"/>
          </a:xfrm>
        </p:spPr>
        <p:txBody>
          <a:bodyPr anchor="ctr" anchorCtr="0">
            <a:noAutofit/>
          </a:bodyPr>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247650" y="2144027"/>
            <a:ext cx="4035715" cy="2634850"/>
          </a:xfrm>
        </p:spPr>
        <p:txBody>
          <a:bodyPr>
            <a:normAutofit/>
          </a:bodyPr>
          <a:lstStyle>
            <a:lvl1pPr>
              <a:spcAft>
                <a:spcPts val="300"/>
              </a:spcAft>
              <a:defRPr sz="1800"/>
            </a:lvl1pPr>
            <a:lvl2pPr>
              <a:spcAft>
                <a:spcPts val="300"/>
              </a:spcAft>
              <a:defRPr sz="1800"/>
            </a:lvl2pPr>
            <a:lvl3pPr>
              <a:spcAft>
                <a:spcPts val="300"/>
              </a:spcAft>
              <a:defRPr sz="1800"/>
            </a:lvl3pPr>
            <a:lvl4pPr>
              <a:spcAft>
                <a:spcPts val="300"/>
              </a:spcAft>
              <a:defRPr sz="1800"/>
            </a:lvl4pPr>
            <a:lvl5pPr>
              <a:spcAft>
                <a:spcPts val="300"/>
              </a:spcAft>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15906" y="1428461"/>
            <a:ext cx="4042345" cy="617934"/>
          </a:xfrm>
        </p:spPr>
        <p:txBody>
          <a:bodyPr anchor="ctr" anchorCtr="0">
            <a:noAutofit/>
          </a:bodyPr>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15906" y="2144027"/>
            <a:ext cx="4042344" cy="2634850"/>
          </a:xfrm>
        </p:spPr>
        <p:txBody>
          <a:bodyPr>
            <a:normAutofit/>
          </a:bodyPr>
          <a:lstStyle>
            <a:lvl1pPr>
              <a:spcAft>
                <a:spcPts val="300"/>
              </a:spcAft>
              <a:defRPr sz="1800"/>
            </a:lvl1pPr>
            <a:lvl2pPr>
              <a:spcAft>
                <a:spcPts val="300"/>
              </a:spcAft>
              <a:defRPr sz="1800"/>
            </a:lvl2pPr>
            <a:lvl3pPr>
              <a:spcAft>
                <a:spcPts val="300"/>
              </a:spcAft>
              <a:defRPr sz="1800"/>
            </a:lvl3pPr>
            <a:lvl4pPr>
              <a:spcAft>
                <a:spcPts val="300"/>
              </a:spcAft>
              <a:defRPr sz="1800"/>
            </a:lvl4pPr>
            <a:lvl5pPr>
              <a:spcAft>
                <a:spcPts val="300"/>
              </a:spcAft>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18798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47650" y="508791"/>
            <a:ext cx="8610600" cy="919960"/>
          </a:xfrm>
        </p:spPr>
        <p:txBody>
          <a:bodyPr/>
          <a:lstStyle/>
          <a:p>
            <a:r>
              <a:rPr lang="en-US"/>
              <a:t>Click to edit Master title style</a:t>
            </a:r>
            <a:endParaRPr lang="en-US" dirty="0"/>
          </a:p>
        </p:txBody>
      </p:sp>
    </p:spTree>
    <p:extLst>
      <p:ext uri="{BB962C8B-B14F-4D97-AF65-F5344CB8AC3E}">
        <p14:creationId xmlns:p14="http://schemas.microsoft.com/office/powerpoint/2010/main" val="2081380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20984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rot="10800000" flipV="1">
            <a:off x="0" y="61045"/>
            <a:ext cx="9144000" cy="300904"/>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 tIns="82296" rIns="274320" bIns="54864" rtlCol="0" anchor="ctr"/>
          <a:lstStyle/>
          <a:p>
            <a:pPr marL="215504" marR="0" indent="0" algn="l" defTabSz="685800" rtl="0" eaLnBrk="1" fontAlgn="auto" latinLnBrk="0" hangingPunct="1">
              <a:lnSpc>
                <a:spcPct val="100000"/>
              </a:lnSpc>
              <a:spcBef>
                <a:spcPts val="0"/>
              </a:spcBef>
              <a:spcAft>
                <a:spcPts val="0"/>
              </a:spcAft>
              <a:buClrTx/>
              <a:buSzTx/>
              <a:buFontTx/>
              <a:buNone/>
              <a:tabLst>
                <a:tab pos="8750300" algn="r"/>
              </a:tabLst>
              <a:defRPr/>
            </a:pPr>
            <a:r>
              <a:rPr lang="en-US" sz="1200" b="1" dirty="0">
                <a:latin typeface="Arial" panose="020B0604020202020204" pitchFamily="34" charset="0"/>
                <a:cs typeface="Arial" panose="020B0604020202020204" pitchFamily="34" charset="0"/>
              </a:rPr>
              <a:t>	</a:t>
            </a:r>
            <a:fld id="{6C929F40-DA27-4434-83D4-CC1331048D9E}" type="slidenum">
              <a:rPr lang="en-US" sz="1200" b="1" smtClean="0">
                <a:latin typeface="Arial" panose="020B0604020202020204" pitchFamily="34" charset="0"/>
                <a:cs typeface="Arial" panose="020B0604020202020204" pitchFamily="34" charset="0"/>
              </a:rPr>
              <a:pPr marL="215504" marR="0" indent="0" algn="l" defTabSz="685800" rtl="0" eaLnBrk="1" fontAlgn="auto" latinLnBrk="0" hangingPunct="1">
                <a:lnSpc>
                  <a:spcPct val="100000"/>
                </a:lnSpc>
                <a:spcBef>
                  <a:spcPts val="0"/>
                </a:spcBef>
                <a:spcAft>
                  <a:spcPts val="0"/>
                </a:spcAft>
                <a:buClrTx/>
                <a:buSzTx/>
                <a:buFontTx/>
                <a:buNone/>
                <a:tabLst>
                  <a:tab pos="8750300" algn="r"/>
                </a:tabLst>
                <a:defRPr/>
              </a:pPr>
              <a:t>‹#›</a:t>
            </a:fld>
            <a:endParaRPr lang="en-US" sz="1200" b="1" dirty="0">
              <a:latin typeface="Arial" panose="020B0604020202020204" pitchFamily="34" charset="0"/>
              <a:cs typeface="Arial" panose="020B0604020202020204" pitchFamily="34" charset="0"/>
            </a:endParaRPr>
          </a:p>
        </p:txBody>
      </p:sp>
      <p:sp>
        <p:nvSpPr>
          <p:cNvPr id="2" name="Title Placeholder 1"/>
          <p:cNvSpPr>
            <a:spLocks noGrp="1"/>
          </p:cNvSpPr>
          <p:nvPr>
            <p:ph type="title"/>
          </p:nvPr>
        </p:nvSpPr>
        <p:spPr>
          <a:xfrm>
            <a:off x="247650" y="508792"/>
            <a:ext cx="8610600" cy="919669"/>
          </a:xfrm>
          <a:prstGeom prst="rect">
            <a:avLst/>
          </a:prstGeom>
        </p:spPr>
        <p:txBody>
          <a:bodyPr vert="horz" lIns="0" tIns="0" rIns="0" bIns="0" rtlCol="0" anchor="ctr"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247650" y="1428460"/>
            <a:ext cx="8610600" cy="3435639"/>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0" y="-1"/>
            <a:ext cx="9144000" cy="61045"/>
          </a:xfrm>
          <a:prstGeom prst="rect">
            <a:avLst/>
          </a:prstGeom>
          <a:solidFill>
            <a:srgbClr val="2C52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pic>
        <p:nvPicPr>
          <p:cNvPr id="8" name="Picture 7"/>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7063122" y="4510088"/>
            <a:ext cx="1690354" cy="443404"/>
          </a:xfrm>
          <a:prstGeom prst="rect">
            <a:avLst/>
          </a:prstGeom>
        </p:spPr>
      </p:pic>
    </p:spTree>
    <p:extLst>
      <p:ext uri="{BB962C8B-B14F-4D97-AF65-F5344CB8AC3E}">
        <p14:creationId xmlns:p14="http://schemas.microsoft.com/office/powerpoint/2010/main" val="9064057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685800" rtl="0" eaLnBrk="1" latinLnBrk="0" hangingPunct="1">
        <a:lnSpc>
          <a:spcPct val="90000"/>
        </a:lnSpc>
        <a:spcBef>
          <a:spcPct val="0"/>
        </a:spcBef>
        <a:buNone/>
        <a:defRPr sz="3200" b="1" kern="1200">
          <a:solidFill>
            <a:srgbClr val="002D73"/>
          </a:solidFill>
          <a:latin typeface="Arial" panose="020B0604020202020204" pitchFamily="34" charset="0"/>
          <a:ea typeface="+mj-ea"/>
          <a:cs typeface="Arial" panose="020B0604020202020204" pitchFamily="34" charset="0"/>
        </a:defRPr>
      </a:lvl1pPr>
    </p:titleStyle>
    <p:bodyStyle>
      <a:lvl1pPr marL="0" indent="0" algn="l" defTabSz="685800" rtl="0" eaLnBrk="1" latinLnBrk="0" hangingPunct="1">
        <a:lnSpc>
          <a:spcPct val="100000"/>
        </a:lnSpc>
        <a:spcBef>
          <a:spcPts val="0"/>
        </a:spcBef>
        <a:spcAft>
          <a:spcPts val="600"/>
        </a:spcAft>
        <a:buFontTx/>
        <a:buNone/>
        <a:defRPr sz="2400" kern="1200">
          <a:solidFill>
            <a:srgbClr val="646569"/>
          </a:solidFill>
          <a:latin typeface="Arial" panose="020B0604020202020204" pitchFamily="34" charset="0"/>
          <a:ea typeface="+mn-ea"/>
          <a:cs typeface="Arial" panose="020B0604020202020204" pitchFamily="34" charset="0"/>
        </a:defRPr>
      </a:lvl1pPr>
      <a:lvl2pPr marL="171450" indent="-171450" algn="l" defTabSz="685800" rtl="0" eaLnBrk="1" latinLnBrk="0" hangingPunct="1">
        <a:lnSpc>
          <a:spcPct val="100000"/>
        </a:lnSpc>
        <a:spcBef>
          <a:spcPts val="0"/>
        </a:spcBef>
        <a:spcAft>
          <a:spcPts val="600"/>
        </a:spcAft>
        <a:buFont typeface="Arial" panose="020B0604020202020204" pitchFamily="34" charset="0"/>
        <a:buChar char="•"/>
        <a:defRPr sz="2400" kern="1200">
          <a:solidFill>
            <a:srgbClr val="646569"/>
          </a:solidFill>
          <a:latin typeface="Arial" panose="020B0604020202020204" pitchFamily="34" charset="0"/>
          <a:ea typeface="+mn-ea"/>
          <a:cs typeface="Arial" panose="020B0604020202020204" pitchFamily="34" charset="0"/>
        </a:defRPr>
      </a:lvl2pPr>
      <a:lvl3pPr marL="342900" indent="-171450" algn="l" defTabSz="685800" rtl="0" eaLnBrk="1" latinLnBrk="0" hangingPunct="1">
        <a:lnSpc>
          <a:spcPct val="100000"/>
        </a:lnSpc>
        <a:spcBef>
          <a:spcPts val="0"/>
        </a:spcBef>
        <a:spcAft>
          <a:spcPts val="600"/>
        </a:spcAft>
        <a:buFont typeface="Wingdings" panose="05000000000000000000" pitchFamily="2" charset="2"/>
        <a:buChar char="§"/>
        <a:defRPr sz="2400" kern="1200">
          <a:solidFill>
            <a:srgbClr val="646569"/>
          </a:solidFill>
          <a:latin typeface="Arial" panose="020B0604020202020204" pitchFamily="34" charset="0"/>
          <a:ea typeface="+mn-ea"/>
          <a:cs typeface="Arial" panose="020B0604020202020204" pitchFamily="34" charset="0"/>
        </a:defRPr>
      </a:lvl3pPr>
      <a:lvl4pPr marL="473869" indent="-128588" algn="l" defTabSz="685800" rtl="0" eaLnBrk="1" latinLnBrk="0" hangingPunct="1">
        <a:lnSpc>
          <a:spcPct val="100000"/>
        </a:lnSpc>
        <a:spcBef>
          <a:spcPts val="0"/>
        </a:spcBef>
        <a:spcAft>
          <a:spcPts val="600"/>
        </a:spcAft>
        <a:buSzPct val="75000"/>
        <a:buFont typeface="Arial" panose="020B0604020202020204" pitchFamily="34" charset="0"/>
        <a:buChar char="•"/>
        <a:defRPr sz="2400" kern="1200">
          <a:solidFill>
            <a:srgbClr val="646569"/>
          </a:solidFill>
          <a:latin typeface="Arial" panose="020B0604020202020204" pitchFamily="34" charset="0"/>
          <a:ea typeface="+mn-ea"/>
          <a:cs typeface="Arial" panose="020B0604020202020204" pitchFamily="34" charset="0"/>
        </a:defRPr>
      </a:lvl4pPr>
      <a:lvl5pPr marL="600075" indent="-128588" algn="l" defTabSz="685800" rtl="0" eaLnBrk="1" latinLnBrk="0" hangingPunct="1">
        <a:lnSpc>
          <a:spcPct val="100000"/>
        </a:lnSpc>
        <a:spcBef>
          <a:spcPts val="0"/>
        </a:spcBef>
        <a:spcAft>
          <a:spcPts val="600"/>
        </a:spcAft>
        <a:buSzPct val="75000"/>
        <a:buFont typeface="Wingdings" panose="05000000000000000000" pitchFamily="2" charset="2"/>
        <a:buChar char="§"/>
        <a:defRPr sz="2400" kern="1200">
          <a:solidFill>
            <a:srgbClr val="646569"/>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Kim.mckown@dec.ny.gov"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hyperlink" Target="mailto:Christopher.scott@dec.ny.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4200" y="1591801"/>
            <a:ext cx="7708900" cy="1595899"/>
          </a:xfrm>
        </p:spPr>
        <p:txBody>
          <a:bodyPr>
            <a:normAutofit fontScale="90000"/>
          </a:bodyPr>
          <a:lstStyle/>
          <a:p>
            <a:pPr algn="ctr"/>
            <a:r>
              <a:rPr lang="en-US" dirty="0"/>
              <a:t>Jonah Crab</a:t>
            </a:r>
            <a:br>
              <a:rPr lang="en-US" dirty="0"/>
            </a:br>
            <a:r>
              <a:rPr lang="en-US" dirty="0"/>
              <a:t>Lobster</a:t>
            </a:r>
            <a:br>
              <a:rPr lang="en-US" dirty="0"/>
            </a:br>
            <a:r>
              <a:rPr lang="en-US" dirty="0"/>
              <a:t>Shark, Cod, Squid</a:t>
            </a:r>
          </a:p>
        </p:txBody>
      </p:sp>
      <p:sp>
        <p:nvSpPr>
          <p:cNvPr id="4" name="Rectangle 3"/>
          <p:cNvSpPr/>
          <p:nvPr/>
        </p:nvSpPr>
        <p:spPr>
          <a:xfrm rot="10800000" flipV="1">
            <a:off x="0" y="3790950"/>
            <a:ext cx="9144000" cy="13525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38328" tIns="201168" rIns="0" bIns="274320" rtlCol="0" anchor="t" anchorCtr="0"/>
          <a:lstStyle/>
          <a:p>
            <a:pPr marL="215504" marR="0" indent="0" algn="l" defTabSz="685800" rtl="0" eaLnBrk="1" fontAlgn="auto" latinLnBrk="0" hangingPunct="1">
              <a:lnSpc>
                <a:spcPct val="100000"/>
              </a:lnSpc>
              <a:spcBef>
                <a:spcPts val="0"/>
              </a:spcBef>
              <a:spcAft>
                <a:spcPts val="0"/>
              </a:spcAft>
              <a:buClrTx/>
              <a:buSzTx/>
              <a:buFontTx/>
              <a:buNone/>
              <a:tabLst>
                <a:tab pos="8788004" algn="r"/>
              </a:tabLst>
              <a:defRPr/>
            </a:pPr>
            <a:r>
              <a:rPr lang="en-US" sz="1400" b="1" dirty="0">
                <a:latin typeface="Arial" panose="020B0604020202020204" pitchFamily="34" charset="0"/>
                <a:cs typeface="Arial" panose="020B0604020202020204" pitchFamily="34" charset="0"/>
              </a:rPr>
              <a:t>MRAC – March 6, 2018</a:t>
            </a:r>
          </a:p>
        </p:txBody>
      </p:sp>
    </p:spTree>
    <p:extLst>
      <p:ext uri="{BB962C8B-B14F-4D97-AF65-F5344CB8AC3E}">
        <p14:creationId xmlns:p14="http://schemas.microsoft.com/office/powerpoint/2010/main" val="1827357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451642"/>
            <a:ext cx="8610600" cy="919669"/>
          </a:xfrm>
        </p:spPr>
        <p:txBody>
          <a:bodyPr/>
          <a:lstStyle/>
          <a:p>
            <a:r>
              <a:rPr lang="en-US" dirty="0"/>
              <a:t>Jonah Crab – Additional Amendment</a:t>
            </a:r>
          </a:p>
        </p:txBody>
      </p:sp>
      <p:sp>
        <p:nvSpPr>
          <p:cNvPr id="3" name="Content Placeholder 2"/>
          <p:cNvSpPr>
            <a:spLocks noGrp="1"/>
          </p:cNvSpPr>
          <p:nvPr>
            <p:ph idx="1"/>
          </p:nvPr>
        </p:nvSpPr>
        <p:spPr>
          <a:xfrm>
            <a:off x="133350" y="1295400"/>
            <a:ext cx="8724900" cy="3733800"/>
          </a:xfrm>
        </p:spPr>
        <p:txBody>
          <a:bodyPr>
            <a:normAutofit/>
          </a:bodyPr>
          <a:lstStyle/>
          <a:p>
            <a:pPr marL="514350" lvl="1" indent="-342900"/>
            <a:r>
              <a:rPr lang="en-US" sz="2000" dirty="0"/>
              <a:t>Revise escape panel size for crab pots </a:t>
            </a:r>
          </a:p>
          <a:p>
            <a:pPr marL="685800" lvl="2" indent="-342900"/>
            <a:r>
              <a:rPr lang="en-US" sz="2000" dirty="0"/>
              <a:t>Current panel size is 6 ½” x 5”</a:t>
            </a:r>
          </a:p>
          <a:p>
            <a:pPr marL="685800" lvl="2" indent="-342900"/>
            <a:r>
              <a:rPr lang="en-US" sz="2000" dirty="0"/>
              <a:t>Contacted by fishermen  - they are voluntarily using escape vents on crab pots which are 6” x 4”</a:t>
            </a:r>
          </a:p>
          <a:p>
            <a:pPr marL="816769" lvl="3" indent="-342900"/>
            <a:r>
              <a:rPr lang="en-US" sz="2000" dirty="0"/>
              <a:t>Attach with biodegradable fastening and use as escape panel </a:t>
            </a:r>
          </a:p>
          <a:p>
            <a:pPr marL="816769" lvl="3" indent="-342900"/>
            <a:r>
              <a:rPr lang="en-US" sz="2000" dirty="0"/>
              <a:t>have requested department to revise escape panel size consistent with available escape vent size</a:t>
            </a:r>
          </a:p>
          <a:p>
            <a:pPr marL="685800" lvl="2" indent="-342900"/>
            <a:r>
              <a:rPr lang="en-US" sz="2000" dirty="0"/>
              <a:t>Use of escape vent more precautionary than current regulations</a:t>
            </a:r>
          </a:p>
          <a:p>
            <a:pPr marL="685800" lvl="2" indent="-342900"/>
            <a:r>
              <a:rPr lang="en-US" sz="2000" dirty="0"/>
              <a:t>Lobster escape vent size 5 ¾” x 2” and escape panel is 3 ¾” x 3 ¾”</a:t>
            </a:r>
          </a:p>
        </p:txBody>
      </p:sp>
    </p:spTree>
    <p:extLst>
      <p:ext uri="{BB962C8B-B14F-4D97-AF65-F5344CB8AC3E}">
        <p14:creationId xmlns:p14="http://schemas.microsoft.com/office/powerpoint/2010/main" val="1462901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280193"/>
            <a:ext cx="8610600" cy="919668"/>
          </a:xfrm>
        </p:spPr>
        <p:txBody>
          <a:bodyPr/>
          <a:lstStyle/>
          <a:p>
            <a:r>
              <a:rPr lang="en-US" dirty="0"/>
              <a:t>LCMA 4 state/federal inconsistencies</a:t>
            </a:r>
          </a:p>
        </p:txBody>
      </p:sp>
      <p:sp>
        <p:nvSpPr>
          <p:cNvPr id="3" name="Content Placeholder 2"/>
          <p:cNvSpPr>
            <a:spLocks noGrp="1"/>
          </p:cNvSpPr>
          <p:nvPr>
            <p:ph idx="1"/>
          </p:nvPr>
        </p:nvSpPr>
        <p:spPr>
          <a:xfrm>
            <a:off x="247650" y="1199861"/>
            <a:ext cx="8610600" cy="3435639"/>
          </a:xfrm>
        </p:spPr>
        <p:txBody>
          <a:bodyPr>
            <a:normAutofit fontScale="92500"/>
          </a:bodyPr>
          <a:lstStyle/>
          <a:p>
            <a:pPr marL="514350" lvl="1" indent="-342900"/>
            <a:r>
              <a:rPr lang="en-US" dirty="0"/>
              <a:t>Currently NY LCMA 4 &amp; 6 permit holders in NY can’t fish in either area during either of the closed seasons.  </a:t>
            </a:r>
          </a:p>
          <a:p>
            <a:pPr marL="514350" lvl="1" indent="-342900"/>
            <a:r>
              <a:rPr lang="en-US" dirty="0"/>
              <a:t>ASMFC Board changed interpretation of most restrictive rule for areas fished during the closed seasons.</a:t>
            </a:r>
          </a:p>
          <a:p>
            <a:pPr marL="816769" lvl="3" indent="-342900"/>
            <a:r>
              <a:rPr lang="en-US" dirty="0"/>
              <a:t>Dual LCMA 4/6 permit holders can fish in LCMA 4 during LCMA 6 closed season and in LCMA 6 during LCMA 4 closed season.</a:t>
            </a:r>
          </a:p>
          <a:p>
            <a:pPr marL="685800" lvl="2" indent="-342900"/>
            <a:r>
              <a:rPr lang="en-US" dirty="0"/>
              <a:t>DEC proposes to implement this change through emergency rule to be effective 4/30/2018 – start of LCMA 4 closed season.</a:t>
            </a:r>
          </a:p>
        </p:txBody>
      </p:sp>
    </p:spTree>
    <p:extLst>
      <p:ext uri="{BB962C8B-B14F-4D97-AF65-F5344CB8AC3E}">
        <p14:creationId xmlns:p14="http://schemas.microsoft.com/office/powerpoint/2010/main" val="434334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451642"/>
            <a:ext cx="8610600" cy="919669"/>
          </a:xfrm>
        </p:spPr>
        <p:txBody>
          <a:bodyPr/>
          <a:lstStyle/>
          <a:p>
            <a:r>
              <a:rPr lang="en-US" dirty="0"/>
              <a:t>Shark/Cod/Squid Proposed Rules</a:t>
            </a:r>
          </a:p>
        </p:txBody>
      </p:sp>
      <p:sp>
        <p:nvSpPr>
          <p:cNvPr id="3" name="Content Placeholder 2"/>
          <p:cNvSpPr>
            <a:spLocks noGrp="1"/>
          </p:cNvSpPr>
          <p:nvPr>
            <p:ph idx="1"/>
          </p:nvPr>
        </p:nvSpPr>
        <p:spPr>
          <a:xfrm>
            <a:off x="133350" y="1295400"/>
            <a:ext cx="8724900" cy="3733800"/>
          </a:xfrm>
        </p:spPr>
        <p:txBody>
          <a:bodyPr>
            <a:normAutofit/>
          </a:bodyPr>
          <a:lstStyle/>
          <a:p>
            <a:pPr marL="514350" lvl="1" indent="-342900"/>
            <a:r>
              <a:rPr lang="en-US" sz="2000" dirty="0"/>
              <a:t>Purpose of the rulemaking is to ensure consistency between federal and state fishery management plans for:</a:t>
            </a:r>
          </a:p>
          <a:p>
            <a:pPr marL="685800" lvl="2" indent="-342900"/>
            <a:r>
              <a:rPr lang="en-US" sz="2000" dirty="0"/>
              <a:t>Coastal Sharks</a:t>
            </a:r>
          </a:p>
          <a:p>
            <a:pPr marL="685800" lvl="2" indent="-342900"/>
            <a:r>
              <a:rPr lang="en-US" sz="2000" dirty="0"/>
              <a:t>Atlantic Cod</a:t>
            </a:r>
          </a:p>
          <a:p>
            <a:pPr marL="685800" lvl="2" indent="-342900"/>
            <a:r>
              <a:rPr lang="en-US" sz="2000" dirty="0"/>
              <a:t>Longfin and </a:t>
            </a:r>
            <a:r>
              <a:rPr lang="en-US" sz="2000" i="1" dirty="0" err="1"/>
              <a:t>Illex</a:t>
            </a:r>
            <a:r>
              <a:rPr lang="en-US" sz="2000" dirty="0"/>
              <a:t> squid</a:t>
            </a:r>
          </a:p>
        </p:txBody>
      </p:sp>
    </p:spTree>
    <p:extLst>
      <p:ext uri="{BB962C8B-B14F-4D97-AF65-F5344CB8AC3E}">
        <p14:creationId xmlns:p14="http://schemas.microsoft.com/office/powerpoint/2010/main" val="1366058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194467"/>
            <a:ext cx="8610600" cy="919669"/>
          </a:xfrm>
        </p:spPr>
        <p:txBody>
          <a:bodyPr/>
          <a:lstStyle/>
          <a:p>
            <a:r>
              <a:rPr lang="en-US" dirty="0"/>
              <a:t>Shark/Cod/Squid Proposed Rules</a:t>
            </a:r>
          </a:p>
        </p:txBody>
      </p:sp>
      <p:sp>
        <p:nvSpPr>
          <p:cNvPr id="3" name="Content Placeholder 2"/>
          <p:cNvSpPr>
            <a:spLocks noGrp="1"/>
          </p:cNvSpPr>
          <p:nvPr>
            <p:ph idx="1"/>
          </p:nvPr>
        </p:nvSpPr>
        <p:spPr>
          <a:xfrm>
            <a:off x="133350" y="895350"/>
            <a:ext cx="8724900" cy="4133850"/>
          </a:xfrm>
        </p:spPr>
        <p:txBody>
          <a:bodyPr>
            <a:normAutofit/>
          </a:bodyPr>
          <a:lstStyle/>
          <a:p>
            <a:pPr marL="514350" lvl="1" indent="-342900"/>
            <a:r>
              <a:rPr lang="en-US" sz="2000" dirty="0"/>
              <a:t>Six marine issues proposed in this rule making</a:t>
            </a:r>
          </a:p>
          <a:p>
            <a:pPr marL="800100" lvl="2" indent="-457200">
              <a:buFont typeface="+mj-lt"/>
              <a:buAutoNum type="arabicPeriod"/>
            </a:pPr>
            <a:r>
              <a:rPr lang="en-US" sz="2000" dirty="0"/>
              <a:t>3 proposed rules are similar – allow department to make trip limit adjustments for federally non-prohibited sharks, Atlantic cod, and squid</a:t>
            </a:r>
          </a:p>
          <a:p>
            <a:pPr marL="1057275" lvl="4" indent="-457200">
              <a:buFont typeface="+mj-lt"/>
              <a:buAutoNum type="alphaLcParenR"/>
            </a:pPr>
            <a:r>
              <a:rPr lang="en-US" sz="2000" dirty="0"/>
              <a:t>Prohibit food fish permit holders from harvesting or possessing non-prohibited shark in excess of current federal daily harvest limits</a:t>
            </a:r>
          </a:p>
          <a:p>
            <a:pPr marL="1057275" lvl="4" indent="-457200">
              <a:buFont typeface="+mj-lt"/>
              <a:buAutoNum type="alphaLcParenR"/>
            </a:pPr>
            <a:r>
              <a:rPr lang="en-US" sz="2000" dirty="0"/>
              <a:t>Set the commercial possession limit for Atlantic cod for state only permit holders at 25 </a:t>
            </a:r>
            <a:r>
              <a:rPr lang="en-US" sz="2000" dirty="0" err="1"/>
              <a:t>lbs</a:t>
            </a:r>
            <a:r>
              <a:rPr lang="en-US" sz="2000" dirty="0"/>
              <a:t>/day, Federal permit holder must follow federal rules</a:t>
            </a:r>
          </a:p>
          <a:p>
            <a:pPr marL="1057275" lvl="4" indent="-457200">
              <a:buFont typeface="+mj-lt"/>
              <a:buAutoNum type="alphaLcParenR"/>
            </a:pPr>
            <a:r>
              <a:rPr lang="en-US" sz="2000" dirty="0"/>
              <a:t>The department requests regulatory authority to set commercial trip and/or possession limits for longfin &amp; </a:t>
            </a:r>
            <a:r>
              <a:rPr lang="en-US" sz="2000" dirty="0" err="1"/>
              <a:t>Illex</a:t>
            </a:r>
            <a:r>
              <a:rPr lang="en-US" sz="2000" dirty="0"/>
              <a:t> squid – including non possession (fishery closure)</a:t>
            </a:r>
          </a:p>
          <a:p>
            <a:pPr marL="685800" lvl="2" indent="-342900"/>
            <a:endParaRPr lang="en-US" sz="2000" dirty="0"/>
          </a:p>
        </p:txBody>
      </p:sp>
    </p:spTree>
    <p:extLst>
      <p:ext uri="{BB962C8B-B14F-4D97-AF65-F5344CB8AC3E}">
        <p14:creationId xmlns:p14="http://schemas.microsoft.com/office/powerpoint/2010/main" val="2732070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650" y="194467"/>
            <a:ext cx="8610600" cy="919669"/>
          </a:xfrm>
        </p:spPr>
        <p:txBody>
          <a:bodyPr/>
          <a:lstStyle/>
          <a:p>
            <a:r>
              <a:rPr lang="en-US" dirty="0"/>
              <a:t>Shark/Cod/Squid Proposed Rules</a:t>
            </a:r>
          </a:p>
        </p:txBody>
      </p:sp>
      <p:sp>
        <p:nvSpPr>
          <p:cNvPr id="3" name="Content Placeholder 2"/>
          <p:cNvSpPr>
            <a:spLocks noGrp="1"/>
          </p:cNvSpPr>
          <p:nvPr>
            <p:ph idx="1"/>
          </p:nvPr>
        </p:nvSpPr>
        <p:spPr>
          <a:xfrm>
            <a:off x="133350" y="1114136"/>
            <a:ext cx="8724900" cy="3915064"/>
          </a:xfrm>
        </p:spPr>
        <p:txBody>
          <a:bodyPr>
            <a:normAutofit/>
          </a:bodyPr>
          <a:lstStyle/>
          <a:p>
            <a:pPr marL="800100" lvl="2" indent="-457200">
              <a:buFont typeface="+mj-lt"/>
              <a:buAutoNum type="arabicPeriod" startAt="2"/>
            </a:pPr>
            <a:r>
              <a:rPr lang="en-US" sz="2000" dirty="0">
                <a:ea typeface="Calibri" panose="020F0502020204030204" pitchFamily="34" charset="0"/>
              </a:rPr>
              <a:t>Decrease the commercial size limit for Atlantic cod from 22 to 19 inches.</a:t>
            </a:r>
          </a:p>
          <a:p>
            <a:pPr marL="800100" lvl="2" indent="-457200">
              <a:buFont typeface="+mj-lt"/>
              <a:buAutoNum type="arabicPeriod" startAt="2"/>
            </a:pPr>
            <a:endParaRPr lang="en-US" sz="2000" dirty="0">
              <a:ea typeface="Calibri" panose="020F0502020204030204" pitchFamily="34" charset="0"/>
            </a:endParaRPr>
          </a:p>
          <a:p>
            <a:pPr marL="800100" lvl="2" indent="-457200">
              <a:buFont typeface="+mj-lt"/>
              <a:buAutoNum type="arabicPeriod" startAt="2"/>
            </a:pPr>
            <a:r>
              <a:rPr lang="en-US" sz="2000" dirty="0">
                <a:ea typeface="Calibri" panose="020F0502020204030204" pitchFamily="34" charset="0"/>
              </a:rPr>
              <a:t>Prohibit the commercial and recreational possession </a:t>
            </a:r>
            <a:r>
              <a:rPr lang="en-US" sz="2000" dirty="0"/>
              <a:t>of </a:t>
            </a:r>
            <a:r>
              <a:rPr lang="en-US" sz="2000" dirty="0" err="1"/>
              <a:t>blacknose</a:t>
            </a:r>
            <a:r>
              <a:rPr lang="en-US" sz="2000" dirty="0"/>
              <a:t> sharks</a:t>
            </a:r>
          </a:p>
          <a:p>
            <a:pPr lvl="2" indent="0">
              <a:buNone/>
            </a:pPr>
            <a:endParaRPr lang="en-US" sz="2000" dirty="0"/>
          </a:p>
          <a:p>
            <a:pPr marL="800100" lvl="2" indent="-457200">
              <a:buFont typeface="+mj-lt"/>
              <a:buAutoNum type="arabicPeriod" startAt="4"/>
            </a:pPr>
            <a:r>
              <a:rPr lang="en-US" dirty="0"/>
              <a:t>Allow for consistency between state and federal rules for size limits of non- prohibited sharks species, and specify that minimum length for recreational shark fishing is measured in fork length</a:t>
            </a:r>
            <a:endParaRPr lang="en-US" sz="2000" dirty="0"/>
          </a:p>
          <a:p>
            <a:pPr marL="942975" lvl="4" indent="-342900"/>
            <a:endParaRPr lang="en-US" sz="2000" dirty="0"/>
          </a:p>
        </p:txBody>
      </p:sp>
    </p:spTree>
    <p:extLst>
      <p:ext uri="{BB962C8B-B14F-4D97-AF65-F5344CB8AC3E}">
        <p14:creationId xmlns:p14="http://schemas.microsoft.com/office/powerpoint/2010/main" val="2782305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r>
              <a:rPr lang="en-US" dirty="0"/>
              <a:t>Thank You</a:t>
            </a:r>
          </a:p>
        </p:txBody>
      </p:sp>
      <p:sp>
        <p:nvSpPr>
          <p:cNvPr id="13" name="Content Placeholder 12"/>
          <p:cNvSpPr>
            <a:spLocks noGrp="1"/>
          </p:cNvSpPr>
          <p:nvPr>
            <p:ph sz="half" idx="1"/>
          </p:nvPr>
        </p:nvSpPr>
        <p:spPr>
          <a:xfrm>
            <a:off x="247650" y="1219201"/>
            <a:ext cx="4133850" cy="3819524"/>
          </a:xfrm>
        </p:spPr>
        <p:txBody>
          <a:bodyPr>
            <a:noAutofit/>
          </a:bodyPr>
          <a:lstStyle/>
          <a:p>
            <a:pPr lvl="1"/>
            <a:r>
              <a:rPr lang="en-US" sz="2000" dirty="0"/>
              <a:t>Kim McKown</a:t>
            </a:r>
          </a:p>
          <a:p>
            <a:pPr lvl="1"/>
            <a:r>
              <a:rPr lang="en-US" sz="2000" dirty="0"/>
              <a:t>Chris Scott</a:t>
            </a:r>
          </a:p>
          <a:p>
            <a:pPr marL="0" lvl="1" indent="0">
              <a:buNone/>
            </a:pPr>
            <a:endParaRPr lang="en-US" sz="2000" dirty="0"/>
          </a:p>
          <a:p>
            <a:pPr lvl="1"/>
            <a:r>
              <a:rPr lang="en-US" sz="2000" dirty="0"/>
              <a:t> MIPR</a:t>
            </a:r>
          </a:p>
          <a:p>
            <a:pPr marL="0" lvl="1" indent="0">
              <a:buNone/>
            </a:pPr>
            <a:endParaRPr lang="en-US" sz="2000" dirty="0"/>
          </a:p>
          <a:p>
            <a:pPr lvl="1"/>
            <a:r>
              <a:rPr lang="en-US" sz="2000" dirty="0">
                <a:hlinkClick r:id="rId3"/>
              </a:rPr>
              <a:t>Kim.mckown@dec.ny.gov</a:t>
            </a:r>
            <a:endParaRPr lang="en-US" sz="2000" dirty="0"/>
          </a:p>
          <a:p>
            <a:pPr lvl="1"/>
            <a:r>
              <a:rPr lang="en-US" sz="2000" dirty="0">
                <a:hlinkClick r:id="rId4"/>
              </a:rPr>
              <a:t>Christopher.scott@dec.ny.gov</a:t>
            </a:r>
            <a:endParaRPr lang="en-US" sz="2000" dirty="0"/>
          </a:p>
          <a:p>
            <a:pPr marL="0" lvl="1" indent="0">
              <a:buNone/>
            </a:pPr>
            <a:endParaRPr lang="en-US" sz="2000" dirty="0"/>
          </a:p>
          <a:p>
            <a:pPr lvl="1"/>
            <a:r>
              <a:rPr lang="en-US" sz="2000" dirty="0"/>
              <a:t>631-444-0454</a:t>
            </a:r>
          </a:p>
          <a:p>
            <a:pPr lvl="1"/>
            <a:r>
              <a:rPr lang="en-US" sz="2000" dirty="0"/>
              <a:t>631-444-0444</a:t>
            </a:r>
          </a:p>
          <a:p>
            <a:pPr lvl="1"/>
            <a:endParaRPr lang="en-US" dirty="0"/>
          </a:p>
        </p:txBody>
      </p:sp>
      <p:sp>
        <p:nvSpPr>
          <p:cNvPr id="16" name="Content Placeholder 15"/>
          <p:cNvSpPr>
            <a:spLocks noGrp="1"/>
          </p:cNvSpPr>
          <p:nvPr>
            <p:ph sz="half" idx="2"/>
          </p:nvPr>
        </p:nvSpPr>
        <p:spPr/>
        <p:txBody>
          <a:bodyPr>
            <a:normAutofit/>
          </a:bodyPr>
          <a:lstStyle/>
          <a:p>
            <a:r>
              <a:rPr lang="en-US" sz="1800" b="1" dirty="0"/>
              <a:t>Connect with us:</a:t>
            </a:r>
            <a:br>
              <a:rPr lang="en-US" sz="1800" b="1" dirty="0"/>
            </a:br>
            <a:r>
              <a:rPr lang="en-US" sz="1800" dirty="0"/>
              <a:t>Facebook: www.facebook.com/NYSDEC</a:t>
            </a:r>
            <a:br>
              <a:rPr lang="en-US" sz="1800" dirty="0"/>
            </a:br>
            <a:r>
              <a:rPr lang="en-US" sz="1800" dirty="0"/>
              <a:t>Twitter: twitter.com/NYSDEC</a:t>
            </a:r>
            <a:br>
              <a:rPr lang="en-US" sz="1800" dirty="0"/>
            </a:br>
            <a:r>
              <a:rPr lang="en-US" sz="1800" dirty="0"/>
              <a:t>Flickr: www.flickr.com/photos/nysdec</a:t>
            </a:r>
          </a:p>
        </p:txBody>
      </p:sp>
    </p:spTree>
    <p:extLst>
      <p:ext uri="{BB962C8B-B14F-4D97-AF65-F5344CB8AC3E}">
        <p14:creationId xmlns:p14="http://schemas.microsoft.com/office/powerpoint/2010/main" val="24762332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owerpoint_16x9_light-dec.potx" id="{F2F9E78F-E13C-4AE3-8E6A-AEB91337AB7D}" vid="{F1457592-ADA2-4961-9F31-4EBC877460F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decpptwhite16x9</Template>
  <TotalTime>810</TotalTime>
  <Words>747</Words>
  <Application>Microsoft Office PowerPoint</Application>
  <PresentationFormat>On-screen Show (16:9)</PresentationFormat>
  <Paragraphs>60</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Jonah Crab Lobster Shark, Cod, Squid</vt:lpstr>
      <vt:lpstr>Jonah Crab – Additional Amendment</vt:lpstr>
      <vt:lpstr>LCMA 4 state/federal inconsistencies</vt:lpstr>
      <vt:lpstr>Shark/Cod/Squid Proposed Rules</vt:lpstr>
      <vt:lpstr>Shark/Cod/Squid Proposed Rules</vt:lpstr>
      <vt:lpstr>Shark/Cod/Squid Proposed Rules</vt:lpstr>
      <vt:lpstr>Thank You</vt:lpstr>
    </vt:vector>
  </TitlesOfParts>
  <Company>NYSDEC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ASMFC Jonah Crab Draft Addendum II for Public Comment</dc:title>
  <dc:creator>Kim Mckown</dc:creator>
  <cp:lastModifiedBy>Kim Knoll</cp:lastModifiedBy>
  <cp:revision>139</cp:revision>
  <cp:lastPrinted>2018-03-05T21:41:38Z</cp:lastPrinted>
  <dcterms:created xsi:type="dcterms:W3CDTF">2016-11-15T16:30:57Z</dcterms:created>
  <dcterms:modified xsi:type="dcterms:W3CDTF">2018-03-20T13:56:26Z</dcterms:modified>
</cp:coreProperties>
</file>