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234"/>
    <a:srgbClr val="646569"/>
    <a:srgbClr val="002D73"/>
    <a:srgbClr val="1F3261"/>
    <a:srgbClr val="007681"/>
    <a:srgbClr val="458993"/>
    <a:srgbClr val="6A86B8"/>
    <a:srgbClr val="F7A800"/>
    <a:srgbClr val="FFD100"/>
    <a:srgbClr val="8A8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83333" autoAdjust="0"/>
  </p:normalViewPr>
  <p:slideViewPr>
    <p:cSldViewPr snapToGrid="0">
      <p:cViewPr>
        <p:scale>
          <a:sx n="73" d="100"/>
          <a:sy n="7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CF3DF-59C6-4329-B11B-CB32CB0E89E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2745C-974B-44A5-9950-B8B52E817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 flipV="1">
            <a:off x="0" y="3790950"/>
            <a:ext cx="9144000" cy="135255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 tIns="201168" rIns="0" bIns="274320" rtlCol="0" anchor="t" anchorCtr="0"/>
          <a:lstStyle/>
          <a:p>
            <a:pPr marL="21550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88004" algn="r"/>
              </a:tabLst>
              <a:defRPr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7387"/>
            <a:ext cx="8401050" cy="109911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2D7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28337"/>
            <a:ext cx="8401050" cy="911087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64656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62" y="364331"/>
            <a:ext cx="3529129" cy="9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-1"/>
            <a:ext cx="9144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21847"/>
            <a:ext cx="5334000" cy="2702503"/>
          </a:xfrm>
          <a:solidFill>
            <a:srgbClr val="002D73"/>
          </a:solidFill>
        </p:spPr>
        <p:txBody>
          <a:bodyPr lIns="512064" tIns="228600" rIns="365760"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3291840"/>
            <a:ext cx="4511040" cy="89154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0" y="115493"/>
            <a:ext cx="9144000" cy="220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45720" rIns="274320" rtlCol="0" anchor="ctr"/>
          <a:lstStyle/>
          <a:p>
            <a:pPr marL="21550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50300" algn="r"/>
              </a:tabLst>
              <a:defRPr/>
            </a:pPr>
            <a:r>
              <a:rPr lang="en-US" sz="1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12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215504" marR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750300" algn="r"/>
                </a:tabLst>
                <a:defRPr/>
              </a:pPr>
              <a:t>‹#›</a:t>
            </a:fld>
            <a:endParaRPr lang="en-US" sz="1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508792"/>
            <a:ext cx="8610600" cy="91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428461"/>
            <a:ext cx="4167188" cy="3422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901" y="1428461"/>
            <a:ext cx="4138349" cy="3422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508793"/>
            <a:ext cx="8610600" cy="919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428461"/>
            <a:ext cx="4035715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" y="2144027"/>
            <a:ext cx="4035715" cy="2634850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1800"/>
            </a:lvl1pPr>
            <a:lvl2pPr>
              <a:spcAft>
                <a:spcPts val="300"/>
              </a:spcAft>
              <a:defRPr sz="1800"/>
            </a:lvl2pPr>
            <a:lvl3pPr>
              <a:spcAft>
                <a:spcPts val="300"/>
              </a:spcAft>
              <a:defRPr sz="1800"/>
            </a:lvl3pPr>
            <a:lvl4pPr>
              <a:spcAft>
                <a:spcPts val="300"/>
              </a:spcAft>
              <a:defRPr sz="1800"/>
            </a:lvl4pPr>
            <a:lvl5pPr>
              <a:spcAft>
                <a:spcPts val="300"/>
              </a:spcAf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5906" y="1428461"/>
            <a:ext cx="4042345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5906" y="2144027"/>
            <a:ext cx="4042344" cy="2634850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1800"/>
            </a:lvl1pPr>
            <a:lvl2pPr>
              <a:spcAft>
                <a:spcPts val="300"/>
              </a:spcAft>
              <a:defRPr sz="1800"/>
            </a:lvl2pPr>
            <a:lvl3pPr>
              <a:spcAft>
                <a:spcPts val="300"/>
              </a:spcAft>
              <a:defRPr sz="1800"/>
            </a:lvl3pPr>
            <a:lvl4pPr>
              <a:spcAft>
                <a:spcPts val="300"/>
              </a:spcAft>
              <a:defRPr sz="1800"/>
            </a:lvl4pPr>
            <a:lvl5pPr>
              <a:spcAft>
                <a:spcPts val="300"/>
              </a:spcAf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508791"/>
            <a:ext cx="8610600" cy="919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98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 flipV="1">
            <a:off x="0" y="61045"/>
            <a:ext cx="9144000" cy="300904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82296" rIns="274320" bIns="54864" rtlCol="0" anchor="ctr"/>
          <a:lstStyle/>
          <a:p>
            <a:pPr marL="21550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50300" algn="r"/>
              </a:tabLst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marL="215504" marR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750300" algn="r"/>
                </a:tabLst>
                <a:defRPr/>
              </a:pPr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50" y="508792"/>
            <a:ext cx="8610600" cy="9196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428460"/>
            <a:ext cx="8610600" cy="34356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61045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122" y="4510088"/>
            <a:ext cx="1690354" cy="4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714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4290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73869" indent="-128588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Char char="•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00075" indent="-128588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Font typeface="Wingdings" panose="05000000000000000000" pitchFamily="2" charset="2"/>
        <a:buChar char="§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780" y="1377387"/>
            <a:ext cx="8791662" cy="1099113"/>
          </a:xfrm>
        </p:spPr>
        <p:txBody>
          <a:bodyPr>
            <a:normAutofit/>
          </a:bodyPr>
          <a:lstStyle/>
          <a:p>
            <a:r>
              <a:rPr lang="en-US" dirty="0"/>
              <a:t>2018 Commercial Quota Distribution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0" y="3790950"/>
            <a:ext cx="914400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 tIns="201168" rIns="0" bIns="274320" rtlCol="0" anchor="t" anchorCtr="0"/>
          <a:lstStyle/>
          <a:p>
            <a:pPr marL="215504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88004" algn="r"/>
              </a:tabLst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Emerging Issues for the Marine Resources Advisory Council </a:t>
            </a:r>
          </a:p>
          <a:p>
            <a:pPr marL="215504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788004" algn="r"/>
              </a:tabLst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March 6, 2018 </a:t>
            </a:r>
          </a:p>
        </p:txBody>
      </p:sp>
    </p:spTree>
    <p:extLst>
      <p:ext uri="{BB962C8B-B14F-4D97-AF65-F5344CB8AC3E}">
        <p14:creationId xmlns:p14="http://schemas.microsoft.com/office/powerpoint/2010/main" val="182735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Weekend Closure?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58350"/>
            <a:ext cx="8610600" cy="36057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Trial suggested for 2018 Period 5, (August – September, 14% of Quota) to extend the time the period remains open.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Used in Rhode Island.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Likely to impact part- time, commercial fishers with weekday jobs and those that rely upon weekend help.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May see more loss of fishing days due to weather.</a:t>
            </a:r>
          </a:p>
        </p:txBody>
      </p:sp>
    </p:spTree>
    <p:extLst>
      <p:ext uri="{BB962C8B-B14F-4D97-AF65-F5344CB8AC3E}">
        <p14:creationId xmlns:p14="http://schemas.microsoft.com/office/powerpoint/2010/main" val="1734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Other issues of concern?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Fisheries Regulatory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Tautog</a:t>
            </a:r>
            <a:r>
              <a:rPr lang="en-US" dirty="0"/>
              <a:t> (Recreational and Commercial)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Scup (Recreational only)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Black Sea Bass (Recreational only)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Summer Flounder (Recreational only)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7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56392"/>
            <a:ext cx="8610600" cy="529433"/>
          </a:xfrm>
        </p:spPr>
        <p:txBody>
          <a:bodyPr/>
          <a:lstStyle/>
          <a:p>
            <a:r>
              <a:rPr lang="en-US" dirty="0" err="1"/>
              <a:t>Tautog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85826"/>
            <a:ext cx="8610600" cy="3978274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Rulemaking package in Albany for legal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LIS Region</a:t>
            </a:r>
          </a:p>
          <a:p>
            <a:pPr marL="514350" lvl="1" indent="-342900"/>
            <a:r>
              <a:rPr lang="en-US" dirty="0"/>
              <a:t>Recreational: 16” min. size, April 1-30 2 fish, Oct 11-Dec 9 3 fish</a:t>
            </a:r>
          </a:p>
          <a:p>
            <a:pPr marL="514350" lvl="1" indent="-342900"/>
            <a:r>
              <a:rPr lang="en-US" dirty="0"/>
              <a:t>Commercial: 15” min. size, 25 fish (10 w/ &gt;6 lobsters), May 7-Nov 23 with an August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NY Bight Region</a:t>
            </a:r>
          </a:p>
          <a:p>
            <a:pPr marL="514350" lvl="1" indent="-342900"/>
            <a:r>
              <a:rPr lang="en-US" dirty="0"/>
              <a:t>Recreational: 16” min. size, April 1-30 2 fish, Oct 15-Dec 22 4 fish</a:t>
            </a:r>
          </a:p>
          <a:p>
            <a:pPr marL="514350" lvl="1" indent="-342900"/>
            <a:r>
              <a:rPr lang="en-US" dirty="0"/>
              <a:t>Commercial: 15” min. size, 25 fish (10 w/ &gt;6 lobsters), April 16-Jan 25</a:t>
            </a:r>
          </a:p>
          <a:p>
            <a:pPr marL="51435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75443"/>
            <a:ext cx="8610600" cy="538958"/>
          </a:xfrm>
        </p:spPr>
        <p:txBody>
          <a:bodyPr/>
          <a:lstStyle/>
          <a:p>
            <a:r>
              <a:rPr lang="en-US" dirty="0" err="1"/>
              <a:t>Tautog</a:t>
            </a:r>
            <a:r>
              <a:rPr lang="en-US" dirty="0"/>
              <a:t>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914402"/>
            <a:ext cx="8610600" cy="39496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LIS Commercial </a:t>
            </a:r>
            <a:r>
              <a:rPr lang="en-US" dirty="0" err="1"/>
              <a:t>Tautog</a:t>
            </a:r>
            <a:r>
              <a:rPr lang="en-US" dirty="0"/>
              <a:t> fishermen continue to be unhappy with the proposed season (May 7-Nov 23 with an August closure).</a:t>
            </a:r>
          </a:p>
          <a:p>
            <a:pPr marL="685800" lvl="2" indent="-342900"/>
            <a:r>
              <a:rPr lang="en-US" dirty="0"/>
              <a:t>East End w/ the loss of days in Nov and Dec</a:t>
            </a:r>
          </a:p>
          <a:p>
            <a:pPr marL="685800" lvl="2" indent="-342900"/>
            <a:r>
              <a:rPr lang="en-US" dirty="0"/>
              <a:t>West End pot fishermen with the 1 month closure</a:t>
            </a:r>
          </a:p>
          <a:p>
            <a:pPr marL="816769" lvl="3" indent="-342900"/>
            <a:r>
              <a:rPr lang="en-US" dirty="0"/>
              <a:t>Need to maintain/tend gear </a:t>
            </a:r>
          </a:p>
          <a:p>
            <a:pPr marL="816769" lvl="3" indent="-342900"/>
            <a:r>
              <a:rPr lang="en-US" dirty="0"/>
              <a:t>Enforcement issues?</a:t>
            </a:r>
          </a:p>
          <a:p>
            <a:pPr marL="816769" lvl="3" indent="-342900"/>
            <a:r>
              <a:rPr lang="en-US" dirty="0"/>
              <a:t>Price of fish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Consider revisiting this season prior to the 2019 fishing year</a:t>
            </a:r>
          </a:p>
        </p:txBody>
      </p:sp>
    </p:spTree>
    <p:extLst>
      <p:ext uri="{BB962C8B-B14F-4D97-AF65-F5344CB8AC3E}">
        <p14:creationId xmlns:p14="http://schemas.microsoft.com/office/powerpoint/2010/main" val="221933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65918"/>
            <a:ext cx="8610600" cy="558008"/>
          </a:xfrm>
        </p:spPr>
        <p:txBody>
          <a:bodyPr/>
          <a:lstStyle/>
          <a:p>
            <a:r>
              <a:rPr lang="en-US" dirty="0"/>
              <a:t>Scup and Black Sea Bass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923926"/>
            <a:ext cx="8610600" cy="394017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ASMFC approved 9” minimum size for scup in MA-NY</a:t>
            </a:r>
          </a:p>
          <a:p>
            <a:pPr marL="685800" lvl="2" indent="-342900"/>
            <a:r>
              <a:rPr lang="en-US" dirty="0"/>
              <a:t>NY expects to move forward with proposing 9” for all marine recreational anglers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ASMFC approved Addendum XXX for black sea bass in February</a:t>
            </a:r>
          </a:p>
          <a:p>
            <a:pPr marL="685800" lvl="2" indent="-342900"/>
            <a:r>
              <a:rPr lang="en-US" dirty="0"/>
              <a:t>Vote didn’t go in favor of MA-NY</a:t>
            </a:r>
          </a:p>
          <a:p>
            <a:pPr marL="685800" lvl="2" indent="-342900"/>
            <a:r>
              <a:rPr lang="en-US" dirty="0"/>
              <a:t>Current allocation requires an 11.7% reduction in MA-NY</a:t>
            </a:r>
          </a:p>
          <a:p>
            <a:pPr marL="685800" lvl="2" indent="-342900"/>
            <a:r>
              <a:rPr lang="en-US" dirty="0"/>
              <a:t>TC and Board are scheduled to approve methodologies and proposals by March 20</a:t>
            </a:r>
          </a:p>
          <a:p>
            <a:pPr marL="942975" lvl="4" indent="-342900"/>
            <a:r>
              <a:rPr lang="en-US" dirty="0"/>
              <a:t>Public meeting to follow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83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56393"/>
            <a:ext cx="8610600" cy="596108"/>
          </a:xfrm>
        </p:spPr>
        <p:txBody>
          <a:bodyPr/>
          <a:lstStyle/>
          <a:p>
            <a:r>
              <a:rPr lang="en-US" dirty="0"/>
              <a:t>Fluke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066800"/>
            <a:ext cx="8610600" cy="40767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Up to a 17% liberalization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NY still has to reach an agreement w/ 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73" y="1577996"/>
            <a:ext cx="6754953" cy="24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76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56393"/>
            <a:ext cx="8610600" cy="500858"/>
          </a:xfrm>
        </p:spPr>
        <p:txBody>
          <a:bodyPr/>
          <a:lstStyle/>
          <a:p>
            <a:r>
              <a:rPr lang="en-US" dirty="0"/>
              <a:t>Fluke continued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5" y="1476375"/>
            <a:ext cx="8644499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4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56393"/>
            <a:ext cx="8610600" cy="500858"/>
          </a:xfrm>
        </p:spPr>
        <p:txBody>
          <a:bodyPr/>
          <a:lstStyle/>
          <a:p>
            <a:r>
              <a:rPr lang="en-US" dirty="0"/>
              <a:t>Fluke continued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301" y="857251"/>
            <a:ext cx="3837297" cy="4107011"/>
          </a:xfrm>
        </p:spPr>
      </p:pic>
    </p:spTree>
    <p:extLst>
      <p:ext uri="{BB962C8B-B14F-4D97-AF65-F5344CB8AC3E}">
        <p14:creationId xmlns:p14="http://schemas.microsoft.com/office/powerpoint/2010/main" val="140444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56393"/>
            <a:ext cx="8610600" cy="596108"/>
          </a:xfrm>
        </p:spPr>
        <p:txBody>
          <a:bodyPr/>
          <a:lstStyle/>
          <a:p>
            <a:r>
              <a:rPr lang="en-US" dirty="0"/>
              <a:t>Fluke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066800"/>
            <a:ext cx="8610600" cy="40767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Up to a 17% liberalization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NY still has to reach an agreement w/ 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73" y="1577996"/>
            <a:ext cx="6754953" cy="24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3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Attendees by Gear Type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905680"/>
              </p:ext>
            </p:extLst>
          </p:nvPr>
        </p:nvGraphicFramePr>
        <p:xfrm>
          <a:off x="247650" y="1428750"/>
          <a:ext cx="8610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xmlns="" val="1713428587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xmlns="" val="2922078307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xmlns="" val="926087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09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HOOK AND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644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625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POT/TRAP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922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GILLNET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8004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6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 Marine Resources requesting MRAC Feedback on Fluke and Black Sea Bass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Scup and Bluefish – relatively non-controversial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Gear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Vessel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 vs. Federal Permits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Full vs. Part-time fishery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7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Sea Bass (15% Reduction in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u="sng" dirty="0"/>
          </a:p>
          <a:p>
            <a:pPr algn="ctr"/>
            <a:r>
              <a:rPr lang="en-US" b="1" u="sng" dirty="0"/>
              <a:t>Period 2 opening day in 2017 was May 15. </a:t>
            </a:r>
          </a:p>
          <a:p>
            <a:pPr algn="ctr"/>
            <a:endParaRPr lang="en-US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Interest in earlier opening dates:  May 1 or May 7.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Earlier opening will result in earlier closure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5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Sea Bass (15% Reduction in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u="sng" dirty="0"/>
          </a:p>
          <a:p>
            <a:pPr algn="ctr"/>
            <a:r>
              <a:rPr lang="en-US" b="1" u="sng" dirty="0"/>
              <a:t>Combine periods 2 and 3 (5/15-8/31) or keep separate:</a:t>
            </a:r>
          </a:p>
          <a:p>
            <a:pPr algn="ctr"/>
            <a:r>
              <a:rPr lang="en-US" b="1" u="sng" dirty="0"/>
              <a:t>Period 2 (5/15-6/30) and Period 3 (7/1 – 8/3)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Combining likely to result in early summer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Keeping separate likely to result in closure in June, a reopening July 1 and another closure in August lasting until September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Combining periods may favor some gear types over others. 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1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Flounder( ~14% Increase in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u="sng" dirty="0"/>
          </a:p>
          <a:p>
            <a:pPr algn="ctr"/>
            <a:r>
              <a:rPr lang="en-US" b="1" u="sng" dirty="0"/>
              <a:t>42,924 lb. overage can be paid back in 2018 but must be paid back by 2019.</a:t>
            </a:r>
          </a:p>
          <a:p>
            <a:pPr algn="ctr"/>
            <a:endParaRPr lang="en-US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Take it from “winter fisheries” where the overage occurred (Dec. and Jan.-April)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Spread it out across 2018, in response to past winter lost overages in other periods.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Mixed Model: Spread payback out amongst all periods with overages by pound.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2018 landings for period 1 are 60,845 as of March 6, 2018.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8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2017 Quota Overage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365123"/>
              </p:ext>
            </p:extLst>
          </p:nvPr>
        </p:nvGraphicFramePr>
        <p:xfrm>
          <a:off x="352426" y="1222756"/>
          <a:ext cx="8086724" cy="2914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1834">
                  <a:extLst>
                    <a:ext uri="{9D8B030D-6E8A-4147-A177-3AD203B41FA5}">
                      <a16:colId xmlns:a16="http://schemas.microsoft.com/office/drawing/2014/main" xmlns="" val="3421697102"/>
                    </a:ext>
                  </a:extLst>
                </a:gridCol>
                <a:gridCol w="1350915">
                  <a:extLst>
                    <a:ext uri="{9D8B030D-6E8A-4147-A177-3AD203B41FA5}">
                      <a16:colId xmlns:a16="http://schemas.microsoft.com/office/drawing/2014/main" xmlns="" val="2544294453"/>
                    </a:ext>
                  </a:extLst>
                </a:gridCol>
                <a:gridCol w="1350915">
                  <a:extLst>
                    <a:ext uri="{9D8B030D-6E8A-4147-A177-3AD203B41FA5}">
                      <a16:colId xmlns:a16="http://schemas.microsoft.com/office/drawing/2014/main" xmlns="" val="2542775024"/>
                    </a:ext>
                  </a:extLst>
                </a:gridCol>
                <a:gridCol w="1049773">
                  <a:extLst>
                    <a:ext uri="{9D8B030D-6E8A-4147-A177-3AD203B41FA5}">
                      <a16:colId xmlns:a16="http://schemas.microsoft.com/office/drawing/2014/main" xmlns="" val="3757803092"/>
                    </a:ext>
                  </a:extLst>
                </a:gridCol>
                <a:gridCol w="1163287">
                  <a:extLst>
                    <a:ext uri="{9D8B030D-6E8A-4147-A177-3AD203B41FA5}">
                      <a16:colId xmlns:a16="http://schemas.microsoft.com/office/drawing/2014/main" xmlns="" val="489165124"/>
                    </a:ext>
                  </a:extLst>
                </a:gridCol>
              </a:tblGrid>
              <a:tr h="4776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Fluke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Quota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Landings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quota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Balance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63657144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1 January - March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108,191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98,153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95861366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2 April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43,276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17,507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25,769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04423718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3 May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60,586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85,315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(24,729)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45901017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4 June - July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116,848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127,706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(10,858)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76586510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5 August - September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60,587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62,975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(2,388)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731845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6 October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21,638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24,243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112%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(2,605)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17012081"/>
                  </a:ext>
                </a:extLst>
              </a:tr>
              <a:tr h="28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Period 7 December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21,638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59,806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(38,618)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01265651"/>
                  </a:ext>
                </a:extLst>
              </a:tr>
              <a:tr h="295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Quota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432,764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          475,705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109.9%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  (42,941)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696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5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Opening?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November closed by design in 2017 due to small quota. </a:t>
            </a:r>
          </a:p>
          <a:p>
            <a:endParaRPr lang="en-US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Interest in opening in early November, one week at 50 lbs.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Would require 10,000 lbs. set aside. Rollover would be added to December.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Fluke already has a 42,941 overage.</a:t>
            </a:r>
          </a:p>
        </p:txBody>
      </p:sp>
    </p:spTree>
    <p:extLst>
      <p:ext uri="{BB962C8B-B14F-4D97-AF65-F5344CB8AC3E}">
        <p14:creationId xmlns:p14="http://schemas.microsoft.com/office/powerpoint/2010/main" val="165526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summer trip limits </a:t>
            </a:r>
            <a:r>
              <a:rPr lang="en-US" u="sng" dirty="0"/>
              <a:t>only</a:t>
            </a:r>
            <a:r>
              <a:rPr lang="en-US" dirty="0"/>
              <a:t> for trawlers participating in the winter weekly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Limited number of fishers: large vessels, federally permitted.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Multi-day trips only (72 hours +), do not land 50 lbs. daily in 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Suggestion was 150 lbs., once per week.</a:t>
            </a:r>
          </a:p>
        </p:txBody>
      </p:sp>
    </p:spTree>
    <p:extLst>
      <p:ext uri="{BB962C8B-B14F-4D97-AF65-F5344CB8AC3E}">
        <p14:creationId xmlns:p14="http://schemas.microsoft.com/office/powerpoint/2010/main" val="424712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_16x9_light-dec.potx" id="{F2F9E78F-E13C-4AE3-8E6A-AEB91337AB7D}" vid="{F1457592-ADA2-4961-9F31-4EBC877460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decpptwhite16x9</Template>
  <TotalTime>167</TotalTime>
  <Words>747</Words>
  <Application>Microsoft Office PowerPoint</Application>
  <PresentationFormat>On-screen Show (16:9)</PresentationFormat>
  <Paragraphs>172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2018 Commercial Quota Distribution</vt:lpstr>
      <vt:lpstr>Attendees by Gear Type</vt:lpstr>
      <vt:lpstr>DEC Marine Resources requesting MRAC Feedback on Fluke and Black Sea Bass</vt:lpstr>
      <vt:lpstr>Black Sea Bass (15% Reduction in 2018)</vt:lpstr>
      <vt:lpstr>Black Sea Bass (15% Reduction in 2018)</vt:lpstr>
      <vt:lpstr>Summer Flounder( ~14% Increase in 2018)</vt:lpstr>
      <vt:lpstr>2017 Quota Overage Summary</vt:lpstr>
      <vt:lpstr>November Opening? </vt:lpstr>
      <vt:lpstr>Weekly summer trip limits only for trawlers participating in the winter weekly program</vt:lpstr>
      <vt:lpstr>Weekend Closure?</vt:lpstr>
      <vt:lpstr>Questions? </vt:lpstr>
      <vt:lpstr>Fisheries Regulatory Update</vt:lpstr>
      <vt:lpstr>Tautog</vt:lpstr>
      <vt:lpstr>Tautog continued</vt:lpstr>
      <vt:lpstr>Scup and Black Sea Bass</vt:lpstr>
      <vt:lpstr>Fluke</vt:lpstr>
      <vt:lpstr>Fluke continued</vt:lpstr>
      <vt:lpstr>Fluke continued</vt:lpstr>
      <vt:lpstr>Fluke</vt:lpstr>
    </vt:vector>
  </TitlesOfParts>
  <Company>NYSDEC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Commercial Quota Distribution Meetings</dc:title>
  <dc:creator>Fanelli, Gina M (DEC)</dc:creator>
  <cp:lastModifiedBy>Kim Knoll</cp:lastModifiedBy>
  <cp:revision>18</cp:revision>
  <dcterms:created xsi:type="dcterms:W3CDTF">2018-03-06T13:38:09Z</dcterms:created>
  <dcterms:modified xsi:type="dcterms:W3CDTF">2018-03-08T13:55:53Z</dcterms:modified>
</cp:coreProperties>
</file>